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entation.xml" ContentType="application/vnd.openxmlformats-officedocument.presentationml.presentation.main+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60" r:id="rId6"/>
    <p:sldId id="259" r:id="rId7"/>
    <p:sldId id="262" r:id="rId8"/>
    <p:sldId id="263" r:id="rId9"/>
    <p:sldId id="264" r:id="rId10"/>
    <p:sldId id="266" r:id="rId11"/>
    <p:sldId id="267" r:id="rId12"/>
    <p:sldId id="265" r:id="rId13"/>
    <p:sldId id="268" r:id="rId14"/>
    <p:sldId id="269" r:id="rId15"/>
    <p:sldId id="270" r:id="rId16"/>
    <p:sldId id="271" r:id="rId17"/>
    <p:sldId id="272" r:id="rId18"/>
    <p:sldId id="273" r:id="rId19"/>
    <p:sldId id="274" r:id="rId20"/>
    <p:sldId id="275" r:id="rId21"/>
    <p:sldId id="276" r:id="rId22"/>
    <p:sldId id="278" r:id="rId23"/>
    <p:sldId id="277"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AFB4FF-1CA8-4D4B-BBD5-3AE01543224F}" v="60" dt="2026-09-01T13:43:13.0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0" autoAdjust="0"/>
    <p:restoredTop sz="94649"/>
  </p:normalViewPr>
  <p:slideViewPr>
    <p:cSldViewPr snapToGrid="0">
      <p:cViewPr varScale="1">
        <p:scale>
          <a:sx n="102" d="100"/>
          <a:sy n="102" d="100"/>
        </p:scale>
        <p:origin x="44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A3F58-0CD7-3979-B708-317B1CA555F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D86E402-5EAE-A3C1-31D1-6ACF34D381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C12E80-5D3E-A275-6A42-72683F8F8D7F}"/>
              </a:ext>
            </a:extLst>
          </p:cNvPr>
          <p:cNvSpPr>
            <a:spLocks noGrp="1"/>
          </p:cNvSpPr>
          <p:nvPr>
            <p:ph type="dt" sz="half" idx="10"/>
          </p:nvPr>
        </p:nvSpPr>
        <p:spPr/>
        <p:txBody>
          <a:bodyPr/>
          <a:lstStyle/>
          <a:p>
            <a:fld id="{9F918D06-7637-443E-992A-FD6C1480EF8B}" type="datetimeFigureOut">
              <a:rPr lang="en-GB" smtClean="0"/>
              <a:t>02/09/2026</a:t>
            </a:fld>
            <a:endParaRPr lang="en-GB"/>
          </a:p>
        </p:txBody>
      </p:sp>
      <p:sp>
        <p:nvSpPr>
          <p:cNvPr id="5" name="Footer Placeholder 4">
            <a:extLst>
              <a:ext uri="{FF2B5EF4-FFF2-40B4-BE49-F238E27FC236}">
                <a16:creationId xmlns:a16="http://schemas.microsoft.com/office/drawing/2014/main" id="{506C3153-00D2-E2DC-50D3-41768F1756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186A28-6FA6-A127-4D96-020FA7321C61}"/>
              </a:ext>
            </a:extLst>
          </p:cNvPr>
          <p:cNvSpPr>
            <a:spLocks noGrp="1"/>
          </p:cNvSpPr>
          <p:nvPr>
            <p:ph type="sldNum" sz="quarter" idx="12"/>
          </p:nvPr>
        </p:nvSpPr>
        <p:spPr/>
        <p:txBody>
          <a:bodyPr/>
          <a:lstStyle/>
          <a:p>
            <a:fld id="{5C8F81C6-CBA2-4A5A-9BB3-42CC32C42DEC}" type="slidenum">
              <a:rPr lang="en-GB" smtClean="0"/>
              <a:t>‹#›</a:t>
            </a:fld>
            <a:endParaRPr lang="en-GB"/>
          </a:p>
        </p:txBody>
      </p:sp>
    </p:spTree>
    <p:extLst>
      <p:ext uri="{BB962C8B-B14F-4D97-AF65-F5344CB8AC3E}">
        <p14:creationId xmlns:p14="http://schemas.microsoft.com/office/powerpoint/2010/main" val="3652173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94FF5-80A1-39DA-C5C8-4A3DCCD75E4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A47BC5-3777-534C-AFC4-118DE83ECC4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3565C0-E522-76AB-4175-FF19C79395DA}"/>
              </a:ext>
            </a:extLst>
          </p:cNvPr>
          <p:cNvSpPr>
            <a:spLocks noGrp="1"/>
          </p:cNvSpPr>
          <p:nvPr>
            <p:ph type="dt" sz="half" idx="10"/>
          </p:nvPr>
        </p:nvSpPr>
        <p:spPr/>
        <p:txBody>
          <a:bodyPr/>
          <a:lstStyle/>
          <a:p>
            <a:fld id="{9F918D06-7637-443E-992A-FD6C1480EF8B}" type="datetimeFigureOut">
              <a:rPr lang="en-GB" smtClean="0"/>
              <a:t>02/09/2026</a:t>
            </a:fld>
            <a:endParaRPr lang="en-GB"/>
          </a:p>
        </p:txBody>
      </p:sp>
      <p:sp>
        <p:nvSpPr>
          <p:cNvPr id="5" name="Footer Placeholder 4">
            <a:extLst>
              <a:ext uri="{FF2B5EF4-FFF2-40B4-BE49-F238E27FC236}">
                <a16:creationId xmlns:a16="http://schemas.microsoft.com/office/drawing/2014/main" id="{5189D3F2-1AFE-0740-C670-77513AC136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97E039-3606-5BD2-BF65-F5E666F85510}"/>
              </a:ext>
            </a:extLst>
          </p:cNvPr>
          <p:cNvSpPr>
            <a:spLocks noGrp="1"/>
          </p:cNvSpPr>
          <p:nvPr>
            <p:ph type="sldNum" sz="quarter" idx="12"/>
          </p:nvPr>
        </p:nvSpPr>
        <p:spPr/>
        <p:txBody>
          <a:bodyPr/>
          <a:lstStyle/>
          <a:p>
            <a:fld id="{5C8F81C6-CBA2-4A5A-9BB3-42CC32C42DEC}" type="slidenum">
              <a:rPr lang="en-GB" smtClean="0"/>
              <a:t>‹#›</a:t>
            </a:fld>
            <a:endParaRPr lang="en-GB"/>
          </a:p>
        </p:txBody>
      </p:sp>
    </p:spTree>
    <p:extLst>
      <p:ext uri="{BB962C8B-B14F-4D97-AF65-F5344CB8AC3E}">
        <p14:creationId xmlns:p14="http://schemas.microsoft.com/office/powerpoint/2010/main" val="38735549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BB7A7-D3B4-5F2A-E244-F7ACE661EF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32F36CC-0DF8-ABC0-569E-CCC32E5AB58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253E8B1-550D-DB9F-B5D1-73FF78E3D2B5}"/>
              </a:ext>
            </a:extLst>
          </p:cNvPr>
          <p:cNvSpPr>
            <a:spLocks noGrp="1"/>
          </p:cNvSpPr>
          <p:nvPr>
            <p:ph type="dt" sz="half" idx="10"/>
          </p:nvPr>
        </p:nvSpPr>
        <p:spPr/>
        <p:txBody>
          <a:bodyPr/>
          <a:lstStyle/>
          <a:p>
            <a:fld id="{9F918D06-7637-443E-992A-FD6C1480EF8B}" type="datetimeFigureOut">
              <a:rPr lang="en-GB" smtClean="0"/>
              <a:t>02/09/2026</a:t>
            </a:fld>
            <a:endParaRPr lang="en-GB"/>
          </a:p>
        </p:txBody>
      </p:sp>
      <p:sp>
        <p:nvSpPr>
          <p:cNvPr id="5" name="Footer Placeholder 4">
            <a:extLst>
              <a:ext uri="{FF2B5EF4-FFF2-40B4-BE49-F238E27FC236}">
                <a16:creationId xmlns:a16="http://schemas.microsoft.com/office/drawing/2014/main" id="{D4C050F1-AF57-A37A-47D8-C45B4A7B86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1CD5CC-EC73-8AE2-A563-1518633D57FC}"/>
              </a:ext>
            </a:extLst>
          </p:cNvPr>
          <p:cNvSpPr>
            <a:spLocks noGrp="1"/>
          </p:cNvSpPr>
          <p:nvPr>
            <p:ph type="sldNum" sz="quarter" idx="12"/>
          </p:nvPr>
        </p:nvSpPr>
        <p:spPr/>
        <p:txBody>
          <a:bodyPr/>
          <a:lstStyle/>
          <a:p>
            <a:fld id="{5C8F81C6-CBA2-4A5A-9BB3-42CC32C42DEC}" type="slidenum">
              <a:rPr lang="en-GB" smtClean="0"/>
              <a:t>‹#›</a:t>
            </a:fld>
            <a:endParaRPr lang="en-GB"/>
          </a:p>
        </p:txBody>
      </p:sp>
    </p:spTree>
    <p:extLst>
      <p:ext uri="{BB962C8B-B14F-4D97-AF65-F5344CB8AC3E}">
        <p14:creationId xmlns:p14="http://schemas.microsoft.com/office/powerpoint/2010/main" val="3096329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04D0A-93CB-2C99-03DF-4A554901A8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386F36E-8F43-6A69-CC83-78E95C789B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DC1FBEC-F1EC-E4FA-C25B-D42D10C90A5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D309BAF-295B-5C89-F475-AC2486F7415D}"/>
              </a:ext>
            </a:extLst>
          </p:cNvPr>
          <p:cNvSpPr>
            <a:spLocks noGrp="1"/>
          </p:cNvSpPr>
          <p:nvPr>
            <p:ph type="dt" sz="half" idx="10"/>
          </p:nvPr>
        </p:nvSpPr>
        <p:spPr/>
        <p:txBody>
          <a:bodyPr/>
          <a:lstStyle/>
          <a:p>
            <a:fld id="{9F918D06-7637-443E-992A-FD6C1480EF8B}" type="datetimeFigureOut">
              <a:rPr lang="en-GB" smtClean="0"/>
              <a:t>02/09/2026</a:t>
            </a:fld>
            <a:endParaRPr lang="en-GB"/>
          </a:p>
        </p:txBody>
      </p:sp>
      <p:sp>
        <p:nvSpPr>
          <p:cNvPr id="6" name="Footer Placeholder 5">
            <a:extLst>
              <a:ext uri="{FF2B5EF4-FFF2-40B4-BE49-F238E27FC236}">
                <a16:creationId xmlns:a16="http://schemas.microsoft.com/office/drawing/2014/main" id="{7B33501B-4586-07FE-907E-55F2FBD933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B81FD3-4A0D-7D84-AC9C-6ED607ACAEC9}"/>
              </a:ext>
            </a:extLst>
          </p:cNvPr>
          <p:cNvSpPr>
            <a:spLocks noGrp="1"/>
          </p:cNvSpPr>
          <p:nvPr>
            <p:ph type="sldNum" sz="quarter" idx="12"/>
          </p:nvPr>
        </p:nvSpPr>
        <p:spPr/>
        <p:txBody>
          <a:bodyPr/>
          <a:lstStyle/>
          <a:p>
            <a:fld id="{5C8F81C6-CBA2-4A5A-9BB3-42CC32C42DEC}" type="slidenum">
              <a:rPr lang="en-GB" smtClean="0"/>
              <a:t>‹#›</a:t>
            </a:fld>
            <a:endParaRPr lang="en-GB"/>
          </a:p>
        </p:txBody>
      </p:sp>
    </p:spTree>
    <p:extLst>
      <p:ext uri="{BB962C8B-B14F-4D97-AF65-F5344CB8AC3E}">
        <p14:creationId xmlns:p14="http://schemas.microsoft.com/office/powerpoint/2010/main" val="25043920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E06E8-6A01-6575-21E0-610079CF571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F62DEE-F106-FAFA-69D9-694DCB8734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103A307-203C-C4E9-2A43-E824CF995E9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906FE7E-DCDA-A006-2D5C-8EAB9D7877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B25931E-FEA1-5648-9D2B-1CADFD6FACE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4FFF5A2-6A17-0F58-0BA7-8902C26C20CE}"/>
              </a:ext>
            </a:extLst>
          </p:cNvPr>
          <p:cNvSpPr>
            <a:spLocks noGrp="1"/>
          </p:cNvSpPr>
          <p:nvPr>
            <p:ph type="dt" sz="half" idx="10"/>
          </p:nvPr>
        </p:nvSpPr>
        <p:spPr/>
        <p:txBody>
          <a:bodyPr/>
          <a:lstStyle/>
          <a:p>
            <a:fld id="{9F918D06-7637-443E-992A-FD6C1480EF8B}" type="datetimeFigureOut">
              <a:rPr lang="en-GB" smtClean="0"/>
              <a:t>02/09/2026</a:t>
            </a:fld>
            <a:endParaRPr lang="en-GB"/>
          </a:p>
        </p:txBody>
      </p:sp>
      <p:sp>
        <p:nvSpPr>
          <p:cNvPr id="8" name="Footer Placeholder 7">
            <a:extLst>
              <a:ext uri="{FF2B5EF4-FFF2-40B4-BE49-F238E27FC236}">
                <a16:creationId xmlns:a16="http://schemas.microsoft.com/office/drawing/2014/main" id="{321E70E7-BB09-9A50-8BE7-6C1A7A2FE86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8A9F040-399D-E799-D469-1B82FF4A7746}"/>
              </a:ext>
            </a:extLst>
          </p:cNvPr>
          <p:cNvSpPr>
            <a:spLocks noGrp="1"/>
          </p:cNvSpPr>
          <p:nvPr>
            <p:ph type="sldNum" sz="quarter" idx="12"/>
          </p:nvPr>
        </p:nvSpPr>
        <p:spPr/>
        <p:txBody>
          <a:bodyPr/>
          <a:lstStyle/>
          <a:p>
            <a:fld id="{5C8F81C6-CBA2-4A5A-9BB3-42CC32C42DEC}" type="slidenum">
              <a:rPr lang="en-GB" smtClean="0"/>
              <a:t>‹#›</a:t>
            </a:fld>
            <a:endParaRPr lang="en-GB"/>
          </a:p>
        </p:txBody>
      </p:sp>
    </p:spTree>
    <p:extLst>
      <p:ext uri="{BB962C8B-B14F-4D97-AF65-F5344CB8AC3E}">
        <p14:creationId xmlns:p14="http://schemas.microsoft.com/office/powerpoint/2010/main" val="16180797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820D8-519E-A5B8-1CCE-73F28476AB0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9F544DC-6D4F-18C3-4205-2ACF2310C90A}"/>
              </a:ext>
            </a:extLst>
          </p:cNvPr>
          <p:cNvSpPr>
            <a:spLocks noGrp="1"/>
          </p:cNvSpPr>
          <p:nvPr>
            <p:ph type="dt" sz="half" idx="10"/>
          </p:nvPr>
        </p:nvSpPr>
        <p:spPr/>
        <p:txBody>
          <a:bodyPr/>
          <a:lstStyle/>
          <a:p>
            <a:fld id="{9F918D06-7637-443E-992A-FD6C1480EF8B}" type="datetimeFigureOut">
              <a:rPr lang="en-GB" smtClean="0"/>
              <a:t>02/09/2026</a:t>
            </a:fld>
            <a:endParaRPr lang="en-GB"/>
          </a:p>
        </p:txBody>
      </p:sp>
      <p:sp>
        <p:nvSpPr>
          <p:cNvPr id="4" name="Footer Placeholder 3">
            <a:extLst>
              <a:ext uri="{FF2B5EF4-FFF2-40B4-BE49-F238E27FC236}">
                <a16:creationId xmlns:a16="http://schemas.microsoft.com/office/drawing/2014/main" id="{A1C6CE37-4FFA-1471-2472-5FB8E83A5D3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6A5DED4-4A04-2890-08FC-60E07D80E1C2}"/>
              </a:ext>
            </a:extLst>
          </p:cNvPr>
          <p:cNvSpPr>
            <a:spLocks noGrp="1"/>
          </p:cNvSpPr>
          <p:nvPr>
            <p:ph type="sldNum" sz="quarter" idx="12"/>
          </p:nvPr>
        </p:nvSpPr>
        <p:spPr/>
        <p:txBody>
          <a:bodyPr/>
          <a:lstStyle/>
          <a:p>
            <a:fld id="{5C8F81C6-CBA2-4A5A-9BB3-42CC32C42DEC}" type="slidenum">
              <a:rPr lang="en-GB" smtClean="0"/>
              <a:t>‹#›</a:t>
            </a:fld>
            <a:endParaRPr lang="en-GB"/>
          </a:p>
        </p:txBody>
      </p:sp>
    </p:spTree>
    <p:extLst>
      <p:ext uri="{BB962C8B-B14F-4D97-AF65-F5344CB8AC3E}">
        <p14:creationId xmlns:p14="http://schemas.microsoft.com/office/powerpoint/2010/main" val="1921137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BD8C8F-DEF1-E14B-C849-BF758C64E9DB}"/>
              </a:ext>
            </a:extLst>
          </p:cNvPr>
          <p:cNvSpPr>
            <a:spLocks noGrp="1"/>
          </p:cNvSpPr>
          <p:nvPr>
            <p:ph type="dt" sz="half" idx="10"/>
          </p:nvPr>
        </p:nvSpPr>
        <p:spPr/>
        <p:txBody>
          <a:bodyPr/>
          <a:lstStyle/>
          <a:p>
            <a:fld id="{9F918D06-7637-443E-992A-FD6C1480EF8B}" type="datetimeFigureOut">
              <a:rPr lang="en-GB" smtClean="0"/>
              <a:t>02/09/2026</a:t>
            </a:fld>
            <a:endParaRPr lang="en-GB"/>
          </a:p>
        </p:txBody>
      </p:sp>
      <p:sp>
        <p:nvSpPr>
          <p:cNvPr id="3" name="Footer Placeholder 2">
            <a:extLst>
              <a:ext uri="{FF2B5EF4-FFF2-40B4-BE49-F238E27FC236}">
                <a16:creationId xmlns:a16="http://schemas.microsoft.com/office/drawing/2014/main" id="{7E5F6EA3-64AC-B786-9054-E5E555E5880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F01F97D-3902-A667-E010-AAC8F7264AAA}"/>
              </a:ext>
            </a:extLst>
          </p:cNvPr>
          <p:cNvSpPr>
            <a:spLocks noGrp="1"/>
          </p:cNvSpPr>
          <p:nvPr>
            <p:ph type="sldNum" sz="quarter" idx="12"/>
          </p:nvPr>
        </p:nvSpPr>
        <p:spPr/>
        <p:txBody>
          <a:bodyPr/>
          <a:lstStyle/>
          <a:p>
            <a:fld id="{5C8F81C6-CBA2-4A5A-9BB3-42CC32C42DEC}" type="slidenum">
              <a:rPr lang="en-GB" smtClean="0"/>
              <a:t>‹#›</a:t>
            </a:fld>
            <a:endParaRPr lang="en-GB"/>
          </a:p>
        </p:txBody>
      </p:sp>
    </p:spTree>
    <p:extLst>
      <p:ext uri="{BB962C8B-B14F-4D97-AF65-F5344CB8AC3E}">
        <p14:creationId xmlns:p14="http://schemas.microsoft.com/office/powerpoint/2010/main" val="33313484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6AC76-1D3B-8BD5-3C20-ECE8B4ACB0C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136BDA3-F237-78EE-4B2E-15AD9500615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BAEAE1E-E53C-6D1C-D117-5B17E3CC0B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BD33DF5-2324-BE65-8651-E770B17CC0D2}"/>
              </a:ext>
            </a:extLst>
          </p:cNvPr>
          <p:cNvSpPr>
            <a:spLocks noGrp="1"/>
          </p:cNvSpPr>
          <p:nvPr>
            <p:ph type="dt" sz="half" idx="10"/>
          </p:nvPr>
        </p:nvSpPr>
        <p:spPr/>
        <p:txBody>
          <a:bodyPr/>
          <a:lstStyle/>
          <a:p>
            <a:fld id="{9F918D06-7637-443E-992A-FD6C1480EF8B}" type="datetimeFigureOut">
              <a:rPr lang="en-GB" smtClean="0"/>
              <a:t>02/09/2026</a:t>
            </a:fld>
            <a:endParaRPr lang="en-GB"/>
          </a:p>
        </p:txBody>
      </p:sp>
      <p:sp>
        <p:nvSpPr>
          <p:cNvPr id="6" name="Footer Placeholder 5">
            <a:extLst>
              <a:ext uri="{FF2B5EF4-FFF2-40B4-BE49-F238E27FC236}">
                <a16:creationId xmlns:a16="http://schemas.microsoft.com/office/drawing/2014/main" id="{9F8E4FEC-780B-6917-97E5-B25F477EBD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AC80C3B-1D2C-0987-29CA-07ACB778447C}"/>
              </a:ext>
            </a:extLst>
          </p:cNvPr>
          <p:cNvSpPr>
            <a:spLocks noGrp="1"/>
          </p:cNvSpPr>
          <p:nvPr>
            <p:ph type="sldNum" sz="quarter" idx="12"/>
          </p:nvPr>
        </p:nvSpPr>
        <p:spPr/>
        <p:txBody>
          <a:bodyPr/>
          <a:lstStyle/>
          <a:p>
            <a:fld id="{5C8F81C6-CBA2-4A5A-9BB3-42CC32C42DEC}" type="slidenum">
              <a:rPr lang="en-GB" smtClean="0"/>
              <a:t>‹#›</a:t>
            </a:fld>
            <a:endParaRPr lang="en-GB"/>
          </a:p>
        </p:txBody>
      </p:sp>
    </p:spTree>
    <p:extLst>
      <p:ext uri="{BB962C8B-B14F-4D97-AF65-F5344CB8AC3E}">
        <p14:creationId xmlns:p14="http://schemas.microsoft.com/office/powerpoint/2010/main" val="30076125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62AFC-8C66-269C-4A7D-558C2566A8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3F00A27-479D-21B4-D87F-CC9370CE35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D610376-0F52-4DFB-DEFE-B69B471AEB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967084-CDFD-9AEC-E74F-9AEEE5313B07}"/>
              </a:ext>
            </a:extLst>
          </p:cNvPr>
          <p:cNvSpPr>
            <a:spLocks noGrp="1"/>
          </p:cNvSpPr>
          <p:nvPr>
            <p:ph type="dt" sz="half" idx="10"/>
          </p:nvPr>
        </p:nvSpPr>
        <p:spPr/>
        <p:txBody>
          <a:bodyPr/>
          <a:lstStyle/>
          <a:p>
            <a:fld id="{9F918D06-7637-443E-992A-FD6C1480EF8B}" type="datetimeFigureOut">
              <a:rPr lang="en-GB" smtClean="0"/>
              <a:t>02/09/2026</a:t>
            </a:fld>
            <a:endParaRPr lang="en-GB"/>
          </a:p>
        </p:txBody>
      </p:sp>
      <p:sp>
        <p:nvSpPr>
          <p:cNvPr id="6" name="Footer Placeholder 5">
            <a:extLst>
              <a:ext uri="{FF2B5EF4-FFF2-40B4-BE49-F238E27FC236}">
                <a16:creationId xmlns:a16="http://schemas.microsoft.com/office/drawing/2014/main" id="{95F9D010-3BBD-E544-1E8E-E1A13028BF8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A80034-02F6-B807-6D3F-5AA87D987750}"/>
              </a:ext>
            </a:extLst>
          </p:cNvPr>
          <p:cNvSpPr>
            <a:spLocks noGrp="1"/>
          </p:cNvSpPr>
          <p:nvPr>
            <p:ph type="sldNum" sz="quarter" idx="12"/>
          </p:nvPr>
        </p:nvSpPr>
        <p:spPr/>
        <p:txBody>
          <a:bodyPr/>
          <a:lstStyle/>
          <a:p>
            <a:fld id="{5C8F81C6-CBA2-4A5A-9BB3-42CC32C42DEC}" type="slidenum">
              <a:rPr lang="en-GB" smtClean="0"/>
              <a:t>‹#›</a:t>
            </a:fld>
            <a:endParaRPr lang="en-GB"/>
          </a:p>
        </p:txBody>
      </p:sp>
    </p:spTree>
    <p:extLst>
      <p:ext uri="{BB962C8B-B14F-4D97-AF65-F5344CB8AC3E}">
        <p14:creationId xmlns:p14="http://schemas.microsoft.com/office/powerpoint/2010/main" val="4238046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F8DBA-60BD-44F4-0D46-B32C7423FA7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FE85EE-68C4-7CAE-080E-FC76DD678FA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EF2EB3-DC98-954B-CDFB-1513F59C1BE8}"/>
              </a:ext>
            </a:extLst>
          </p:cNvPr>
          <p:cNvSpPr>
            <a:spLocks noGrp="1"/>
          </p:cNvSpPr>
          <p:nvPr>
            <p:ph type="dt" sz="half" idx="10"/>
          </p:nvPr>
        </p:nvSpPr>
        <p:spPr/>
        <p:txBody>
          <a:bodyPr/>
          <a:lstStyle/>
          <a:p>
            <a:fld id="{9F918D06-7637-443E-992A-FD6C1480EF8B}" type="datetimeFigureOut">
              <a:rPr lang="en-GB" smtClean="0"/>
              <a:t>02/09/2026</a:t>
            </a:fld>
            <a:endParaRPr lang="en-GB"/>
          </a:p>
        </p:txBody>
      </p:sp>
      <p:sp>
        <p:nvSpPr>
          <p:cNvPr id="5" name="Footer Placeholder 4">
            <a:extLst>
              <a:ext uri="{FF2B5EF4-FFF2-40B4-BE49-F238E27FC236}">
                <a16:creationId xmlns:a16="http://schemas.microsoft.com/office/drawing/2014/main" id="{80766FB1-C1CF-A9BF-6464-00427E2629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593797-4FCB-10AA-EA54-EA85B92DB205}"/>
              </a:ext>
            </a:extLst>
          </p:cNvPr>
          <p:cNvSpPr>
            <a:spLocks noGrp="1"/>
          </p:cNvSpPr>
          <p:nvPr>
            <p:ph type="sldNum" sz="quarter" idx="12"/>
          </p:nvPr>
        </p:nvSpPr>
        <p:spPr/>
        <p:txBody>
          <a:bodyPr/>
          <a:lstStyle/>
          <a:p>
            <a:fld id="{5C8F81C6-CBA2-4A5A-9BB3-42CC32C42DEC}" type="slidenum">
              <a:rPr lang="en-GB" smtClean="0"/>
              <a:t>‹#›</a:t>
            </a:fld>
            <a:endParaRPr lang="en-GB"/>
          </a:p>
        </p:txBody>
      </p:sp>
    </p:spTree>
    <p:extLst>
      <p:ext uri="{BB962C8B-B14F-4D97-AF65-F5344CB8AC3E}">
        <p14:creationId xmlns:p14="http://schemas.microsoft.com/office/powerpoint/2010/main" val="411229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32A58F6-433E-411F-33D0-A1FC84A75FC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8127B0-0C30-FDEF-7587-CC953285750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DBD8A2-B031-7C3B-8778-3DCAEEABCEDF}"/>
              </a:ext>
            </a:extLst>
          </p:cNvPr>
          <p:cNvSpPr>
            <a:spLocks noGrp="1"/>
          </p:cNvSpPr>
          <p:nvPr>
            <p:ph type="dt" sz="half" idx="10"/>
          </p:nvPr>
        </p:nvSpPr>
        <p:spPr/>
        <p:txBody>
          <a:bodyPr/>
          <a:lstStyle/>
          <a:p>
            <a:fld id="{9F918D06-7637-443E-992A-FD6C1480EF8B}" type="datetimeFigureOut">
              <a:rPr lang="en-GB" smtClean="0"/>
              <a:t>02/09/2026</a:t>
            </a:fld>
            <a:endParaRPr lang="en-GB"/>
          </a:p>
        </p:txBody>
      </p:sp>
      <p:sp>
        <p:nvSpPr>
          <p:cNvPr id="5" name="Footer Placeholder 4">
            <a:extLst>
              <a:ext uri="{FF2B5EF4-FFF2-40B4-BE49-F238E27FC236}">
                <a16:creationId xmlns:a16="http://schemas.microsoft.com/office/drawing/2014/main" id="{F0B3B056-A99D-5F18-D914-F9B7908CE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551549-2987-B860-09C0-7F44E1573808}"/>
              </a:ext>
            </a:extLst>
          </p:cNvPr>
          <p:cNvSpPr>
            <a:spLocks noGrp="1"/>
          </p:cNvSpPr>
          <p:nvPr>
            <p:ph type="sldNum" sz="quarter" idx="12"/>
          </p:nvPr>
        </p:nvSpPr>
        <p:spPr/>
        <p:txBody>
          <a:bodyPr/>
          <a:lstStyle/>
          <a:p>
            <a:fld id="{5C8F81C6-CBA2-4A5A-9BB3-42CC32C42DEC}" type="slidenum">
              <a:rPr lang="en-GB" smtClean="0"/>
              <a:t>‹#›</a:t>
            </a:fld>
            <a:endParaRPr lang="en-GB"/>
          </a:p>
        </p:txBody>
      </p:sp>
    </p:spTree>
    <p:extLst>
      <p:ext uri="{BB962C8B-B14F-4D97-AF65-F5344CB8AC3E}">
        <p14:creationId xmlns:p14="http://schemas.microsoft.com/office/powerpoint/2010/main" val="2778167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254EE05-D364-A758-0535-A0F1A0BA59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BEB4AF-6455-F51C-34CF-457DE3219A8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EFFC0C-BB43-A300-308D-E12DA947DF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F918D06-7637-443E-992A-FD6C1480EF8B}" type="datetimeFigureOut">
              <a:rPr lang="en-GB" smtClean="0"/>
              <a:t>02/09/2026</a:t>
            </a:fld>
            <a:endParaRPr lang="en-GB"/>
          </a:p>
        </p:txBody>
      </p:sp>
      <p:sp>
        <p:nvSpPr>
          <p:cNvPr id="5" name="Footer Placeholder 4">
            <a:extLst>
              <a:ext uri="{FF2B5EF4-FFF2-40B4-BE49-F238E27FC236}">
                <a16:creationId xmlns:a16="http://schemas.microsoft.com/office/drawing/2014/main" id="{20A0A836-B5D7-62D7-753B-188A67DFA5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256EB22-DDF0-760F-EE4F-D4D67E2E9F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C8F81C6-CBA2-4A5A-9BB3-42CC32C42DEC}" type="slidenum">
              <a:rPr lang="en-GB" smtClean="0"/>
              <a:t>‹#›</a:t>
            </a:fld>
            <a:endParaRPr lang="en-GB"/>
          </a:p>
        </p:txBody>
      </p:sp>
    </p:spTree>
    <p:extLst>
      <p:ext uri="{BB962C8B-B14F-4D97-AF65-F5344CB8AC3E}">
        <p14:creationId xmlns:p14="http://schemas.microsoft.com/office/powerpoint/2010/main" val="24315752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hyperlink" Target="https://www.sevenoaks.gov.uk/info/20069128/emerging_local_plan/914/local_plan_regulation_19_publication"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0DEDB-DC24-EB48-4CF1-010C0B6A545A}"/>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4C00FB78-6307-6E5D-7AB9-2921629AB927}"/>
              </a:ext>
            </a:extLst>
          </p:cNvPr>
          <p:cNvSpPr>
            <a:spLocks noGrp="1"/>
          </p:cNvSpPr>
          <p:nvPr>
            <p:ph type="subTitle" idx="1"/>
          </p:nvPr>
        </p:nvSpPr>
        <p:spPr/>
        <p:txBody>
          <a:bodyPr/>
          <a:lstStyle/>
          <a:p>
            <a:endParaRPr lang="en-GB" dirty="0"/>
          </a:p>
        </p:txBody>
      </p:sp>
      <p:pic>
        <p:nvPicPr>
          <p:cNvPr id="7" name="Picture 6">
            <a:extLst>
              <a:ext uri="{FF2B5EF4-FFF2-40B4-BE49-F238E27FC236}">
                <a16:creationId xmlns:a16="http://schemas.microsoft.com/office/drawing/2014/main" id="{C9797089-C774-A7DE-D328-68965B0482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72425" y="134779"/>
            <a:ext cx="3810000" cy="1270000"/>
          </a:xfrm>
          <a:prstGeom prst="rect">
            <a:avLst/>
          </a:prstGeom>
        </p:spPr>
      </p:pic>
      <p:pic>
        <p:nvPicPr>
          <p:cNvPr id="8" name="officeArt object">
            <a:extLst>
              <a:ext uri="{FF2B5EF4-FFF2-40B4-BE49-F238E27FC236}">
                <a16:creationId xmlns:a16="http://schemas.microsoft.com/office/drawing/2014/main" id="{44E728C7-094C-72A3-68BB-C31E3812C24F}"/>
              </a:ext>
            </a:extLst>
          </p:cNvPr>
          <p:cNvPicPr/>
          <p:nvPr/>
        </p:nvPicPr>
        <p:blipFill>
          <a:blip r:embed="rId3"/>
          <a:srcRect/>
          <a:stretch>
            <a:fillRect/>
          </a:stretch>
        </p:blipFill>
        <p:spPr>
          <a:xfrm>
            <a:off x="1809750" y="1687195"/>
            <a:ext cx="8721090" cy="1822768"/>
          </a:xfrm>
          <a:prstGeom prst="rect">
            <a:avLst/>
          </a:prstGeom>
          <a:ln w="12700" cap="flat">
            <a:noFill/>
            <a:miter lim="400000"/>
          </a:ln>
          <a:effectLst/>
        </p:spPr>
      </p:pic>
      <p:pic>
        <p:nvPicPr>
          <p:cNvPr id="10" name="Picture 9">
            <a:extLst>
              <a:ext uri="{FF2B5EF4-FFF2-40B4-BE49-F238E27FC236}">
                <a16:creationId xmlns:a16="http://schemas.microsoft.com/office/drawing/2014/main" id="{EE47E77F-FFED-B93D-37A3-453719BBB712}"/>
              </a:ext>
            </a:extLst>
          </p:cNvPr>
          <p:cNvPicPr>
            <a:picLocks noChangeAspect="1"/>
          </p:cNvPicPr>
          <p:nvPr/>
        </p:nvPicPr>
        <p:blipFill>
          <a:blip r:embed="rId4"/>
          <a:stretch>
            <a:fillRect/>
          </a:stretch>
        </p:blipFill>
        <p:spPr>
          <a:xfrm>
            <a:off x="1410462" y="4619940"/>
            <a:ext cx="9371076" cy="637860"/>
          </a:xfrm>
          <a:prstGeom prst="rect">
            <a:avLst/>
          </a:prstGeom>
        </p:spPr>
      </p:pic>
    </p:spTree>
    <p:extLst>
      <p:ext uri="{BB962C8B-B14F-4D97-AF65-F5344CB8AC3E}">
        <p14:creationId xmlns:p14="http://schemas.microsoft.com/office/powerpoint/2010/main" val="347713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4934D-0EB0-169C-9B73-2C510E1C86E6}"/>
              </a:ext>
            </a:extLst>
          </p:cNvPr>
          <p:cNvSpPr>
            <a:spLocks noGrp="1"/>
          </p:cNvSpPr>
          <p:nvPr>
            <p:ph type="title"/>
          </p:nvPr>
        </p:nvSpPr>
        <p:spPr/>
        <p:txBody>
          <a:bodyPr>
            <a:normAutofit fontScale="90000"/>
          </a:bodyPr>
          <a:lstStyle/>
          <a:p>
            <a:pPr algn="ctr"/>
            <a:br>
              <a:rPr lang="en-GB" sz="1600" kern="1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600" kern="1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600" kern="100" dirty="0">
                <a:effectLst/>
                <a:latin typeface="Calibri" panose="020F0502020204030204" pitchFamily="34" charset="0"/>
                <a:ea typeface="Times New Roman" panose="02020603050405020304" pitchFamily="18" charset="0"/>
                <a:cs typeface="Times New Roman" panose="02020603050405020304" pitchFamily="18" charset="0"/>
              </a:rPr>
            </a:br>
            <a:r>
              <a:rPr lang="en-GB" b="1" kern="100" dirty="0">
                <a:solidFill>
                  <a:srgbClr val="538135"/>
                </a:solidFill>
                <a:latin typeface="Calibri" panose="020F0502020204030204" pitchFamily="34" charset="0"/>
                <a:ea typeface="Times New Roman" panose="02020603050405020304" pitchFamily="18" charset="0"/>
                <a:cs typeface="Times New Roman" panose="02020603050405020304" pitchFamily="18" charset="0"/>
              </a:rPr>
              <a:t>SEVENOAKS DISTRICT COUNCIL</a:t>
            </a:r>
            <a:br>
              <a:rPr lang="en-GB" sz="1600" kern="100" dirty="0">
                <a:effectLst/>
                <a:latin typeface="Calibri" panose="020F0502020204030204" pitchFamily="34" charset="0"/>
                <a:ea typeface="Times New Roman" panose="02020603050405020304" pitchFamily="18" charset="0"/>
                <a:cs typeface="Times New Roman" panose="02020603050405020304" pitchFamily="18" charset="0"/>
              </a:rPr>
            </a:br>
            <a:r>
              <a:rPr lang="en-GB" b="1" kern="100" dirty="0">
                <a:solidFill>
                  <a:srgbClr val="538135"/>
                </a:solidFill>
                <a:latin typeface="Calibri" panose="020F0502020204030204" pitchFamily="34" charset="0"/>
                <a:ea typeface="Times New Roman" panose="02020603050405020304" pitchFamily="18" charset="0"/>
                <a:cs typeface="Times New Roman" panose="02020603050405020304" pitchFamily="18" charset="0"/>
              </a:rPr>
              <a:t>LOCAL PLAN, REGULATION 19</a:t>
            </a:r>
            <a:br>
              <a:rPr lang="en-GB" dirty="0"/>
            </a:br>
            <a:endParaRPr lang="en-GB" dirty="0"/>
          </a:p>
        </p:txBody>
      </p:sp>
      <p:sp>
        <p:nvSpPr>
          <p:cNvPr id="4" name="TextBox 3">
            <a:extLst>
              <a:ext uri="{FF2B5EF4-FFF2-40B4-BE49-F238E27FC236}">
                <a16:creationId xmlns:a16="http://schemas.microsoft.com/office/drawing/2014/main" id="{75BF6FA8-3329-5752-D532-E19C11A8E8DD}"/>
              </a:ext>
            </a:extLst>
          </p:cNvPr>
          <p:cNvSpPr txBox="1"/>
          <p:nvPr/>
        </p:nvSpPr>
        <p:spPr>
          <a:xfrm>
            <a:off x="923544" y="2048256"/>
            <a:ext cx="10515600" cy="3416320"/>
          </a:xfrm>
          <a:prstGeom prst="rect">
            <a:avLst/>
          </a:prstGeom>
          <a:noFill/>
        </p:spPr>
        <p:txBody>
          <a:bodyPr wrap="square">
            <a:spAutoFit/>
          </a:bodyPr>
          <a:lstStyle/>
          <a:p>
            <a:pPr algn="just">
              <a:buNone/>
            </a:pPr>
            <a:r>
              <a:rPr lang="en-GB" sz="1800" kern="100" dirty="0">
                <a:solidFill>
                  <a:schemeClr val="accent6">
                    <a:lumMod val="75000"/>
                  </a:schemeClr>
                </a:solidFill>
                <a:effectLst/>
                <a:latin typeface="+mn-lt"/>
                <a:ea typeface="Times New Roman" panose="02020603050405020304" pitchFamily="18" charset="0"/>
                <a:cs typeface="Times New Roman" panose="02020603050405020304" pitchFamily="18" charset="0"/>
              </a:rPr>
              <a:t>This isn’t simply another opportunity to say whether we like or dislike a development.  It is an opportunity to ask whether the Local Plan meets the tests of soundness.</a:t>
            </a:r>
          </a:p>
          <a:p>
            <a:pPr algn="just">
              <a:buNone/>
            </a:pPr>
            <a:r>
              <a:rPr lang="en-GB" sz="1800" kern="100" dirty="0">
                <a:solidFill>
                  <a:schemeClr val="accent6">
                    <a:lumMod val="75000"/>
                  </a:schemeClr>
                </a:solidFill>
                <a:effectLst/>
                <a:latin typeface="+mn-lt"/>
                <a:ea typeface="Times New Roman" panose="02020603050405020304" pitchFamily="18" charset="0"/>
                <a:cs typeface="Times New Roman" panose="02020603050405020304" pitchFamily="18" charset="0"/>
              </a:rPr>
              <a:t> </a:t>
            </a:r>
          </a:p>
          <a:p>
            <a:pPr algn="just">
              <a:buNone/>
            </a:pPr>
            <a:r>
              <a:rPr lang="en-GB" sz="1800" kern="100" dirty="0">
                <a:solidFill>
                  <a:schemeClr val="accent6">
                    <a:lumMod val="75000"/>
                  </a:schemeClr>
                </a:solidFill>
                <a:effectLst/>
                <a:latin typeface="+mn-lt"/>
                <a:ea typeface="Times New Roman" panose="02020603050405020304" pitchFamily="18" charset="0"/>
                <a:cs typeface="Times New Roman" panose="02020603050405020304" pitchFamily="18" charset="0"/>
              </a:rPr>
              <a:t>We need to ask whether the housing numbers and assumptions are robust whether reasonable alternatives have genuinely been considered, whether the ‘exception case’ for releasing Green Belt has been demonstrated, and whether the infrastructure, transport, water, drainage, healthcare, affordable housing, and other requirements, are actually deliverable.</a:t>
            </a:r>
          </a:p>
          <a:p>
            <a:pPr>
              <a:buNone/>
            </a:pPr>
            <a:r>
              <a:rPr lang="en-GB" sz="1800" kern="100" dirty="0">
                <a:solidFill>
                  <a:schemeClr val="accent6">
                    <a:lumMod val="75000"/>
                  </a:schemeClr>
                </a:solidFill>
                <a:effectLst/>
                <a:latin typeface="+mn-lt"/>
                <a:ea typeface="Times New Roman" panose="02020603050405020304" pitchFamily="18" charset="0"/>
                <a:cs typeface="Times New Roman" panose="02020603050405020304" pitchFamily="18" charset="0"/>
              </a:rPr>
              <a:t> </a:t>
            </a:r>
          </a:p>
          <a:p>
            <a:pPr algn="ctr">
              <a:buNone/>
            </a:pPr>
            <a:r>
              <a:rPr lang="en-GB" sz="1800" b="1" kern="100" dirty="0">
                <a:solidFill>
                  <a:schemeClr val="accent6">
                    <a:lumMod val="75000"/>
                  </a:schemeClr>
                </a:solidFill>
                <a:effectLst/>
                <a:latin typeface="+mn-lt"/>
                <a:ea typeface="Times New Roman" panose="02020603050405020304" pitchFamily="18" charset="0"/>
                <a:cs typeface="Times New Roman" panose="02020603050405020304" pitchFamily="18" charset="0"/>
              </a:rPr>
              <a:t>The question isn’t simply “Can Broke Hill and other sites be allocated?”</a:t>
            </a:r>
            <a:endParaRPr lang="en-GB" sz="1800" kern="100" dirty="0">
              <a:solidFill>
                <a:schemeClr val="accent6">
                  <a:lumMod val="75000"/>
                </a:schemeClr>
              </a:solidFill>
              <a:effectLst/>
              <a:latin typeface="+mn-lt"/>
              <a:ea typeface="Times New Roman" panose="02020603050405020304" pitchFamily="18" charset="0"/>
              <a:cs typeface="Times New Roman" panose="02020603050405020304" pitchFamily="18" charset="0"/>
            </a:endParaRPr>
          </a:p>
          <a:p>
            <a:pPr algn="ctr">
              <a:buNone/>
            </a:pPr>
            <a:r>
              <a:rPr lang="en-GB" sz="1800" b="1" kern="100" dirty="0">
                <a:solidFill>
                  <a:schemeClr val="accent6">
                    <a:lumMod val="75000"/>
                  </a:schemeClr>
                </a:solidFill>
                <a:effectLst/>
                <a:latin typeface="+mn-lt"/>
                <a:ea typeface="Times New Roman" panose="02020603050405020304" pitchFamily="18" charset="0"/>
                <a:cs typeface="Times New Roman" panose="02020603050405020304" pitchFamily="18" charset="0"/>
              </a:rPr>
              <a:t>The question is whether the evidence demonstrates that it should be.</a:t>
            </a:r>
            <a:endParaRPr lang="en-GB" sz="1800" kern="100" dirty="0">
              <a:solidFill>
                <a:schemeClr val="accent6">
                  <a:lumMod val="75000"/>
                </a:schemeClr>
              </a:solidFill>
              <a:effectLst/>
              <a:latin typeface="+mn-lt"/>
              <a:ea typeface="Times New Roman" panose="02020603050405020304" pitchFamily="18" charset="0"/>
              <a:cs typeface="Times New Roman" panose="02020603050405020304" pitchFamily="18" charset="0"/>
            </a:endParaRPr>
          </a:p>
          <a:p>
            <a:pPr>
              <a:buNone/>
            </a:pPr>
            <a:r>
              <a:rPr lang="en-GB" sz="1800" kern="100" dirty="0">
                <a:solidFill>
                  <a:schemeClr val="accent6">
                    <a:lumMod val="75000"/>
                  </a:schemeClr>
                </a:solidFill>
                <a:effectLst/>
                <a:latin typeface="+mn-lt"/>
                <a:ea typeface="Times New Roman" panose="02020603050405020304" pitchFamily="18" charset="0"/>
                <a:cs typeface="Times New Roman" panose="02020603050405020304" pitchFamily="18" charset="0"/>
              </a:rPr>
              <a:t> </a:t>
            </a:r>
          </a:p>
          <a:p>
            <a:pPr algn="ctr">
              <a:buNone/>
            </a:pPr>
            <a:r>
              <a:rPr lang="en-GB" sz="1800" kern="100" dirty="0">
                <a:solidFill>
                  <a:schemeClr val="accent6">
                    <a:lumMod val="75000"/>
                  </a:schemeClr>
                </a:solidFill>
                <a:effectLst/>
                <a:latin typeface="+mn-lt"/>
                <a:ea typeface="Times New Roman" panose="02020603050405020304" pitchFamily="18" charset="0"/>
                <a:cs typeface="Times New Roman" panose="02020603050405020304" pitchFamily="18" charset="0"/>
              </a:rPr>
              <a:t>That is what Regulation 19 and the independent examination are there to test.</a:t>
            </a:r>
            <a:endParaRPr lang="en-GB" sz="1200" kern="100" dirty="0">
              <a:solidFill>
                <a:schemeClr val="accent6">
                  <a:lumMod val="7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2745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fade">
                                      <p:cBhvr>
                                        <p:cTn id="21" dur="1000"/>
                                        <p:tgtEl>
                                          <p:spTgt spid="4">
                                            <p:txEl>
                                              <p:pRg st="4" end="4"/>
                                            </p:txEl>
                                          </p:spTgt>
                                        </p:tgtEl>
                                      </p:cBhvr>
                                    </p:animEffect>
                                    <p:anim calcmode="lin" valueType="num">
                                      <p:cBhvr>
                                        <p:cTn id="22"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4" end="4"/>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4">
                                            <p:txEl>
                                              <p:pRg st="5" end="5"/>
                                            </p:txEl>
                                          </p:spTgt>
                                        </p:tgtEl>
                                        <p:attrNameLst>
                                          <p:attrName>style.visibility</p:attrName>
                                        </p:attrNameLst>
                                      </p:cBhvr>
                                      <p:to>
                                        <p:strVal val="visible"/>
                                      </p:to>
                                    </p:set>
                                    <p:animEffect transition="in" filter="fade">
                                      <p:cBhvr>
                                        <p:cTn id="26" dur="1000"/>
                                        <p:tgtEl>
                                          <p:spTgt spid="4">
                                            <p:txEl>
                                              <p:pRg st="5" end="5"/>
                                            </p:txEl>
                                          </p:spTgt>
                                        </p:tgtEl>
                                      </p:cBhvr>
                                    </p:animEffect>
                                    <p:anim calcmode="lin" valueType="num">
                                      <p:cBhvr>
                                        <p:cTn id="27"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5" end="5"/>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fade">
                                      <p:cBhvr>
                                        <p:cTn id="31" dur="1000"/>
                                        <p:tgtEl>
                                          <p:spTgt spid="4">
                                            <p:txEl>
                                              <p:pRg st="6" end="6"/>
                                            </p:txEl>
                                          </p:spTgt>
                                        </p:tgtEl>
                                      </p:cBhvr>
                                    </p:animEffect>
                                    <p:anim calcmode="lin" valueType="num">
                                      <p:cBhvr>
                                        <p:cTn id="32"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3" dur="1000" fill="hold"/>
                                        <p:tgtEl>
                                          <p:spTgt spid="4">
                                            <p:txEl>
                                              <p:pRg st="6" end="6"/>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4">
                                            <p:txEl>
                                              <p:pRg st="7" end="7"/>
                                            </p:txEl>
                                          </p:spTgt>
                                        </p:tgtEl>
                                        <p:attrNameLst>
                                          <p:attrName>style.visibility</p:attrName>
                                        </p:attrNameLst>
                                      </p:cBhvr>
                                      <p:to>
                                        <p:strVal val="visible"/>
                                      </p:to>
                                    </p:set>
                                    <p:animEffect transition="in" filter="fade">
                                      <p:cBhvr>
                                        <p:cTn id="36" dur="1000"/>
                                        <p:tgtEl>
                                          <p:spTgt spid="4">
                                            <p:txEl>
                                              <p:pRg st="7" end="7"/>
                                            </p:txEl>
                                          </p:spTgt>
                                        </p:tgtEl>
                                      </p:cBhvr>
                                    </p:animEffect>
                                    <p:anim calcmode="lin" valueType="num">
                                      <p:cBhvr>
                                        <p:cTn id="37"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38"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3CA80-6446-6B81-C83B-4AD6E017A6AD}"/>
              </a:ext>
            </a:extLst>
          </p:cNvPr>
          <p:cNvSpPr>
            <a:spLocks noGrp="1"/>
          </p:cNvSpPr>
          <p:nvPr>
            <p:ph type="title"/>
          </p:nvPr>
        </p:nvSpPr>
        <p:spPr/>
        <p:txBody>
          <a:bodyPr/>
          <a:lstStyle/>
          <a:p>
            <a:endParaRPr lang="en-GB" dirty="0"/>
          </a:p>
        </p:txBody>
      </p:sp>
      <p:sp>
        <p:nvSpPr>
          <p:cNvPr id="6" name="TextBox 5">
            <a:extLst>
              <a:ext uri="{FF2B5EF4-FFF2-40B4-BE49-F238E27FC236}">
                <a16:creationId xmlns:a16="http://schemas.microsoft.com/office/drawing/2014/main" id="{622FD09A-81B3-2140-C3F2-5971EF4A8829}"/>
              </a:ext>
            </a:extLst>
          </p:cNvPr>
          <p:cNvSpPr txBox="1"/>
          <p:nvPr/>
        </p:nvSpPr>
        <p:spPr>
          <a:xfrm>
            <a:off x="932688" y="1984248"/>
            <a:ext cx="10515600" cy="3170099"/>
          </a:xfrm>
          <a:prstGeom prst="rect">
            <a:avLst/>
          </a:prstGeom>
          <a:noFill/>
        </p:spPr>
        <p:txBody>
          <a:bodyPr wrap="square">
            <a:spAutoFit/>
          </a:bodyPr>
          <a:lstStyle/>
          <a:p>
            <a:pPr algn="ctr">
              <a:buNone/>
            </a:pPr>
            <a:r>
              <a:rPr lang="en-GB" sz="2000" kern="100" dirty="0">
                <a:solidFill>
                  <a:srgbClr val="538135"/>
                </a:solidFill>
                <a:effectLst/>
                <a:latin typeface="Calibri" panose="020F0502020204030204" pitchFamily="34" charset="0"/>
                <a:ea typeface="Times New Roman" panose="02020603050405020304" pitchFamily="18" charset="0"/>
                <a:cs typeface="Times New Roman" panose="02020603050405020304" pitchFamily="18" charset="0"/>
              </a:rPr>
              <a:t>We need to do all we can to prevent this Local Plan from being passed.  The primary reason for this is that it is only national political change that is likely to repeal the Grey Belt legislation. </a:t>
            </a:r>
            <a:endParaRPr lang="en-GB" sz="1200" kern="100" dirty="0">
              <a:effectLst/>
              <a:latin typeface="Calibri" panose="020F0502020204030204" pitchFamily="34" charset="0"/>
              <a:ea typeface="Times New Roman" panose="02020603050405020304" pitchFamily="18" charset="0"/>
              <a:cs typeface="Times New Roman" panose="02020603050405020304" pitchFamily="18" charset="0"/>
            </a:endParaRPr>
          </a:p>
          <a:p>
            <a:pPr algn="ctr">
              <a:buNone/>
            </a:pPr>
            <a:r>
              <a:rPr lang="en-GB" sz="2000" kern="100" dirty="0">
                <a:solidFill>
                  <a:srgbClr val="538135"/>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200" kern="100" dirty="0">
              <a:effectLst/>
              <a:latin typeface="Calibri" panose="020F0502020204030204" pitchFamily="34" charset="0"/>
              <a:ea typeface="Times New Roman" panose="02020603050405020304" pitchFamily="18" charset="0"/>
              <a:cs typeface="Times New Roman" panose="02020603050405020304" pitchFamily="18" charset="0"/>
            </a:endParaRPr>
          </a:p>
          <a:p>
            <a:pPr algn="ctr">
              <a:buNone/>
            </a:pPr>
            <a:r>
              <a:rPr lang="en-GB" sz="2000" kern="100" dirty="0">
                <a:solidFill>
                  <a:srgbClr val="538135"/>
                </a:solidFill>
                <a:effectLst/>
                <a:latin typeface="Calibri" panose="020F0502020204030204" pitchFamily="34" charset="0"/>
                <a:ea typeface="Times New Roman" panose="02020603050405020304" pitchFamily="18" charset="0"/>
                <a:cs typeface="Times New Roman" panose="02020603050405020304" pitchFamily="18" charset="0"/>
              </a:rPr>
              <a:t>If we have an adopted local plan that has been put in place “with proper consultation” it is highly unlikely that any future government would remove the plan.  However, new plans with Green Belt building would not be passed.  This plan, as it stands, will have a disproportionate and significant urban impact on the rural north of the District.</a:t>
            </a:r>
            <a:endParaRPr lang="en-GB" sz="1200" kern="100" dirty="0">
              <a:effectLst/>
              <a:latin typeface="Calibri" panose="020F0502020204030204" pitchFamily="34" charset="0"/>
              <a:ea typeface="Times New Roman" panose="02020603050405020304" pitchFamily="18" charset="0"/>
              <a:cs typeface="Times New Roman" panose="02020603050405020304" pitchFamily="18" charset="0"/>
            </a:endParaRPr>
          </a:p>
          <a:p>
            <a:pPr algn="ctr">
              <a:buNone/>
            </a:pPr>
            <a:r>
              <a:rPr lang="en-GB" sz="2000" kern="100" dirty="0">
                <a:solidFill>
                  <a:srgbClr val="538135"/>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200" kern="100" dirty="0">
              <a:effectLst/>
              <a:latin typeface="Calibri" panose="020F0502020204030204" pitchFamily="34" charset="0"/>
              <a:ea typeface="Times New Roman" panose="02020603050405020304" pitchFamily="18" charset="0"/>
              <a:cs typeface="Times New Roman" panose="02020603050405020304" pitchFamily="18" charset="0"/>
            </a:endParaRPr>
          </a:p>
          <a:p>
            <a:pPr algn="ctr">
              <a:buNone/>
            </a:pPr>
            <a:r>
              <a:rPr lang="en-GB" sz="2000" kern="100" dirty="0">
                <a:solidFill>
                  <a:srgbClr val="538135"/>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200" kern="100" dirty="0">
              <a:effectLst/>
              <a:latin typeface="Calibri" panose="020F0502020204030204" pitchFamily="34" charset="0"/>
              <a:ea typeface="Times New Roman" panose="02020603050405020304" pitchFamily="18" charset="0"/>
              <a:cs typeface="Times New Roman" panose="02020603050405020304" pitchFamily="18" charset="0"/>
            </a:endParaRPr>
          </a:p>
          <a:p>
            <a:pPr algn="ctr">
              <a:buNone/>
            </a:pPr>
            <a:r>
              <a:rPr lang="en-GB" sz="2000" b="1" kern="100" dirty="0">
                <a:solidFill>
                  <a:srgbClr val="538135"/>
                </a:solidFill>
                <a:effectLst/>
                <a:latin typeface="Calibri" panose="020F0502020204030204" pitchFamily="34" charset="0"/>
                <a:ea typeface="Times New Roman" panose="02020603050405020304" pitchFamily="18" charset="0"/>
                <a:cs typeface="Times New Roman" panose="02020603050405020304" pitchFamily="18" charset="0"/>
              </a:rPr>
              <a:t>THIS IS WHY REGULATION 19 REPRESENTATION MATTERS</a:t>
            </a:r>
            <a:endParaRPr lang="en-GB" sz="1200" kern="1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AB5FA9E7-2A77-8347-1152-97CA69A08501}"/>
              </a:ext>
            </a:extLst>
          </p:cNvPr>
          <p:cNvPicPr>
            <a:picLocks noChangeAspect="1"/>
          </p:cNvPicPr>
          <p:nvPr/>
        </p:nvPicPr>
        <p:blipFill>
          <a:blip r:embed="rId2"/>
          <a:stretch>
            <a:fillRect/>
          </a:stretch>
        </p:blipFill>
        <p:spPr>
          <a:xfrm>
            <a:off x="932688" y="775684"/>
            <a:ext cx="9941052" cy="504444"/>
          </a:xfrm>
          <a:prstGeom prst="rect">
            <a:avLst/>
          </a:prstGeom>
        </p:spPr>
      </p:pic>
    </p:spTree>
    <p:extLst>
      <p:ext uri="{BB962C8B-B14F-4D97-AF65-F5344CB8AC3E}">
        <p14:creationId xmlns:p14="http://schemas.microsoft.com/office/powerpoint/2010/main" val="2094939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A46EE-5D19-04E0-822F-1E4411842C3F}"/>
              </a:ext>
            </a:extLst>
          </p:cNvPr>
          <p:cNvSpPr>
            <a:spLocks noGrp="1"/>
          </p:cNvSpPr>
          <p:nvPr>
            <p:ph type="title"/>
          </p:nvPr>
        </p:nvSpPr>
        <p:spPr/>
        <p:txBody>
          <a:bodyPr>
            <a:normAutofit fontScale="90000"/>
          </a:bodyPr>
          <a:lstStyle/>
          <a:p>
            <a:pPr marL="810260"/>
            <a:r>
              <a:rPr lang="en-US" sz="4400" b="1" u="sng"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Sites in the Local Plan that impact Halstead</a:t>
            </a:r>
            <a:br>
              <a:rPr lang="en-GB" sz="18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rPr>
            </a:br>
            <a:endParaRPr lang="en-GB" dirty="0"/>
          </a:p>
        </p:txBody>
      </p:sp>
      <p:sp>
        <p:nvSpPr>
          <p:cNvPr id="4" name="TextBox 3">
            <a:extLst>
              <a:ext uri="{FF2B5EF4-FFF2-40B4-BE49-F238E27FC236}">
                <a16:creationId xmlns:a16="http://schemas.microsoft.com/office/drawing/2014/main" id="{934E07A9-0BC0-3BC3-8831-F62BE50DCD4C}"/>
              </a:ext>
            </a:extLst>
          </p:cNvPr>
          <p:cNvSpPr txBox="1"/>
          <p:nvPr/>
        </p:nvSpPr>
        <p:spPr>
          <a:xfrm>
            <a:off x="109728" y="1837944"/>
            <a:ext cx="11530584" cy="4438907"/>
          </a:xfrm>
          <a:prstGeom prst="rect">
            <a:avLst/>
          </a:prstGeom>
          <a:noFill/>
        </p:spPr>
        <p:txBody>
          <a:bodyPr wrap="square">
            <a:spAutoFit/>
          </a:bodyPr>
          <a:lstStyle/>
          <a:p>
            <a:pPr marL="810260">
              <a:lnSpc>
                <a:spcPct val="107000"/>
              </a:lnSpc>
              <a:spcAft>
                <a:spcPts val="600"/>
              </a:spcAft>
              <a:buNone/>
            </a:pPr>
            <a:r>
              <a:rPr lang="en-US" sz="20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ST2-34 	</a:t>
            </a:r>
            <a:r>
              <a:rPr lang="en-US" sz="20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Land south of Parkside and </a:t>
            </a:r>
            <a:r>
              <a:rPr lang="en-US" sz="2000" dirty="0" err="1">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Southdene</a:t>
            </a:r>
            <a:r>
              <a:rPr lang="en-US" sz="20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Halstead 0.35 Ha 	</a:t>
            </a:r>
            <a:r>
              <a:rPr lang="en-US" sz="20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16 units</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810260">
              <a:lnSpc>
                <a:spcPct val="107000"/>
              </a:lnSpc>
              <a:spcAft>
                <a:spcPts val="600"/>
              </a:spcAft>
              <a:buNone/>
            </a:pPr>
            <a:r>
              <a:rPr lang="en-US" sz="20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ST3-7</a:t>
            </a:r>
            <a:r>
              <a:rPr lang="en-US" sz="20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Highfield farm and </a:t>
            </a:r>
            <a:r>
              <a:rPr lang="en-US" sz="2000" dirty="0" err="1">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Knockavilla</a:t>
            </a:r>
            <a:r>
              <a:rPr lang="en-US" sz="20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Crow drive Halstead 0.86 Ha 	</a:t>
            </a:r>
            <a:r>
              <a:rPr lang="en-US" sz="20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32 units</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810260">
              <a:lnSpc>
                <a:spcPct val="107000"/>
              </a:lnSpc>
              <a:spcAft>
                <a:spcPts val="600"/>
              </a:spcAft>
              <a:buNone/>
            </a:pPr>
            <a:r>
              <a:rPr lang="en-US" sz="20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ST3-8</a:t>
            </a:r>
            <a:r>
              <a:rPr lang="en-US" sz="20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Helipad Site Crow Drive, Fort Halstead, Halstead 0.86 Ha 	</a:t>
            </a:r>
            <a:r>
              <a:rPr lang="en-US" sz="20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32 units</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810260">
              <a:lnSpc>
                <a:spcPct val="107000"/>
              </a:lnSpc>
              <a:spcAft>
                <a:spcPts val="600"/>
              </a:spcAft>
              <a:buNone/>
            </a:pPr>
            <a:r>
              <a:rPr lang="en-US" sz="20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ST3-9</a:t>
            </a:r>
            <a:r>
              <a:rPr lang="en-US" sz="20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Land west of Beaumont Yard, Crow Drive, Halstead. 0.78Ha 	</a:t>
            </a:r>
            <a:r>
              <a:rPr lang="en-US" sz="20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29 units</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810260">
              <a:lnSpc>
                <a:spcPct val="107000"/>
              </a:lnSpc>
              <a:spcAft>
                <a:spcPts val="600"/>
              </a:spcAft>
              <a:buNone/>
            </a:pPr>
            <a:r>
              <a:rPr lang="en-US" sz="20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ST5-1</a:t>
            </a:r>
            <a:r>
              <a:rPr lang="en-US" sz="20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Broke Hill Golf Course, Halstead size 65.67 Ha 	</a:t>
            </a:r>
            <a:r>
              <a:rPr lang="en-US" sz="2000" dirty="0">
                <a:solidFill>
                  <a:srgbClr val="538135"/>
                </a:solidFill>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r>
              <a:rPr lang="en-US" sz="20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810 units</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810260">
              <a:lnSpc>
                <a:spcPct val="107000"/>
              </a:lnSpc>
              <a:spcAft>
                <a:spcPts val="600"/>
              </a:spcAft>
              <a:buNone/>
            </a:pPr>
            <a:r>
              <a:rPr lang="en-US" sz="20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Fort Halstead</a:t>
            </a:r>
            <a:r>
              <a:rPr lang="en-US" sz="20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should also be included 							  </a:t>
            </a:r>
            <a:r>
              <a:rPr lang="en-US" sz="20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635 units     </a:t>
            </a:r>
            <a:r>
              <a:rPr lang="en-US" sz="1600" i="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(this is part of extant permissions - sites with PP at 31st March under construction) p. 48</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810260">
              <a:lnSpc>
                <a:spcPct val="107000"/>
              </a:lnSpc>
              <a:spcAft>
                <a:spcPts val="600"/>
              </a:spcAft>
              <a:buNone/>
            </a:pPr>
            <a:r>
              <a:rPr lang="en-US" sz="20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The plan states that Halstead has </a:t>
            </a:r>
            <a:r>
              <a:rPr lang="en-US" sz="20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151 units</a:t>
            </a:r>
            <a:r>
              <a:rPr lang="en-US" sz="20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(included some of those above and planning that has already been passed)</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810260" algn="ctr">
              <a:lnSpc>
                <a:spcPct val="107000"/>
              </a:lnSpc>
              <a:spcAft>
                <a:spcPts val="600"/>
              </a:spcAft>
              <a:buNone/>
            </a:pPr>
            <a:r>
              <a:rPr lang="en-US" sz="20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ST2 Urban sites   </a:t>
            </a:r>
            <a:r>
              <a:rPr lang="en-US" sz="20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Calibri" panose="020F0502020204030204" pitchFamily="34" charset="0"/>
                <a:sym typeface="Symbol" panose="05050102010706020507" pitchFamily="18" charset="2"/>
              </a:rPr>
              <a:t></a:t>
            </a:r>
            <a:r>
              <a:rPr lang="en-US" sz="20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ST3 Previously Developed Land   </a:t>
            </a:r>
            <a:r>
              <a:rPr lang="en-US" sz="20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Calibri" panose="020F0502020204030204" pitchFamily="34" charset="0"/>
                <a:sym typeface="Symbol" panose="05050102010706020507" pitchFamily="18" charset="2"/>
              </a:rPr>
              <a:t></a:t>
            </a:r>
            <a:r>
              <a:rPr lang="en-US" sz="20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ST5 Green field Site</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810260" algn="ctr">
              <a:lnSpc>
                <a:spcPct val="107000"/>
              </a:lnSpc>
              <a:spcAft>
                <a:spcPts val="600"/>
              </a:spcAft>
              <a:buNone/>
            </a:pPr>
            <a:r>
              <a:rPr lang="en-US" sz="2800" b="1" u="sng"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Grand total 	1,596</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416628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xEl>
                                              <p:pRg st="8" end="8"/>
                                            </p:txEl>
                                          </p:spTgt>
                                        </p:tgtEl>
                                        <p:attrNameLst>
                                          <p:attrName>style.visibility</p:attrName>
                                        </p:attrNameLst>
                                      </p:cBhvr>
                                      <p:to>
                                        <p:strVal val="visible"/>
                                      </p:to>
                                    </p:set>
                                    <p:anim calcmode="lin" valueType="num">
                                      <p:cBhvr additive="base">
                                        <p:cTn id="21"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FBB4F-AE6D-8E86-2345-8A5FCB9951AC}"/>
              </a:ext>
            </a:extLst>
          </p:cNvPr>
          <p:cNvSpPr>
            <a:spLocks noGrp="1"/>
          </p:cNvSpPr>
          <p:nvPr>
            <p:ph type="title"/>
          </p:nvPr>
        </p:nvSpPr>
        <p:spPr/>
        <p:txBody>
          <a:bodyPr/>
          <a:lstStyle/>
          <a:p>
            <a:r>
              <a:rPr lang="en-GB" dirty="0"/>
              <a:t>Allocation across district</a:t>
            </a:r>
          </a:p>
        </p:txBody>
      </p:sp>
      <p:pic>
        <p:nvPicPr>
          <p:cNvPr id="3" name="Picture 2">
            <a:extLst>
              <a:ext uri="{FF2B5EF4-FFF2-40B4-BE49-F238E27FC236}">
                <a16:creationId xmlns:a16="http://schemas.microsoft.com/office/drawing/2014/main" id="{62FE26C2-3C11-9BD8-3CFA-42611ADA265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67715" y="449008"/>
            <a:ext cx="4410075" cy="6132195"/>
          </a:xfrm>
          <a:prstGeom prst="rect">
            <a:avLst/>
          </a:prstGeom>
        </p:spPr>
      </p:pic>
    </p:spTree>
    <p:extLst>
      <p:ext uri="{BB962C8B-B14F-4D97-AF65-F5344CB8AC3E}">
        <p14:creationId xmlns:p14="http://schemas.microsoft.com/office/powerpoint/2010/main" val="3754483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8292B9-EA39-AABF-FB97-AA2387537E66}"/>
              </a:ext>
            </a:extLst>
          </p:cNvPr>
          <p:cNvSpPr>
            <a:spLocks noGrp="1"/>
          </p:cNvSpPr>
          <p:nvPr>
            <p:ph type="title"/>
          </p:nvPr>
        </p:nvSpPr>
        <p:spPr>
          <a:xfrm>
            <a:off x="838200" y="365125"/>
            <a:ext cx="10515600" cy="686435"/>
          </a:xfrm>
        </p:spPr>
        <p:txBody>
          <a:bodyPr>
            <a:normAutofit fontScale="90000"/>
          </a:bodyPr>
          <a:lstStyle/>
          <a:p>
            <a:br>
              <a:rPr lang="en-US" sz="4400" b="1" u="sng"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br>
            <a:r>
              <a:rPr lang="en-US" sz="4400" b="1" u="sng"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Evidence and Reasoning</a:t>
            </a:r>
            <a:br>
              <a:rPr lang="en-GB" sz="18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rPr>
            </a:br>
            <a:endParaRPr lang="en-GB" dirty="0"/>
          </a:p>
        </p:txBody>
      </p:sp>
      <p:sp>
        <p:nvSpPr>
          <p:cNvPr id="4" name="TextBox 3">
            <a:extLst>
              <a:ext uri="{FF2B5EF4-FFF2-40B4-BE49-F238E27FC236}">
                <a16:creationId xmlns:a16="http://schemas.microsoft.com/office/drawing/2014/main" id="{8ED1456B-FFBF-401E-43A3-1108D510C654}"/>
              </a:ext>
            </a:extLst>
          </p:cNvPr>
          <p:cNvSpPr txBox="1"/>
          <p:nvPr/>
        </p:nvSpPr>
        <p:spPr>
          <a:xfrm>
            <a:off x="513588" y="1225295"/>
            <a:ext cx="11164824" cy="5062924"/>
          </a:xfrm>
          <a:prstGeom prst="rect">
            <a:avLst/>
          </a:prstGeom>
          <a:noFill/>
        </p:spPr>
        <p:txBody>
          <a:bodyPr wrap="square">
            <a:spAutoFit/>
          </a:bodyPr>
          <a:lstStyle/>
          <a:p>
            <a:pPr>
              <a:buNone/>
            </a:pPr>
            <a:r>
              <a:rPr lang="en-US" sz="2400" b="1" u="sng" dirty="0">
                <a:ln>
                  <a:noFill/>
                </a:ln>
                <a:solidFill>
                  <a:srgbClr val="538135"/>
                </a:solidFill>
                <a:effectLst/>
                <a:uFill>
                  <a:solidFill>
                    <a:srgbClr val="00F900"/>
                  </a:solidFill>
                </a:uFill>
                <a:latin typeface="Calibri" panose="020F0502020204030204" pitchFamily="34" charset="0"/>
                <a:ea typeface="Arial Unicode MS" panose="020B0604020202020204" pitchFamily="34" charset="-128"/>
                <a:cs typeface="Arial Unicode MS" panose="020B0604020202020204" pitchFamily="34" charset="-128"/>
              </a:rPr>
              <a:t>Plan-making Policy OB</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R="269875">
              <a:buNone/>
            </a:pPr>
            <a:r>
              <a:rPr lang="en-US" sz="16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Does the development proposed meet national policy? Has there been cross-boundary co-operation?</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R="269875">
              <a:buNone/>
            </a:pPr>
            <a:r>
              <a:rPr lang="en-US" sz="16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The Plan is not effective. It has not demonstrated co-operation between plan-making authorities (i.e. London Borough of Bromley (LBB), Transport for London (TfL), National Highways, and Kent County Council (KCC)).  Inclusion of site ST5-1 (Broke Hill) in the plan is contrary to  NPPF 2024 Chapter 2  Maintaining effective co-operation paragraph 24, 25, 26 (infrastructure) and 27a.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R="269875">
              <a:buNone/>
            </a:pPr>
            <a:r>
              <a:rPr lang="en-US" sz="16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R="269875">
              <a:buNone/>
            </a:pPr>
            <a:r>
              <a:rPr lang="en-US" sz="1600" i="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Once the matters which require collaboration have been identified, strategic policy- making authorities should make sure that their plan policies align as fully as possible with those of other bodies where a strategic relationship exists on these matters, and take into account the relevant investment plans of infrastructure providers, unless there is a clear justification to the contrary. In particular their plans should ensure that: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342900" marR="269875" lvl="0" indent="-342900">
              <a:buFont typeface="+mj-lt"/>
              <a:buAutoNum type="alphaLcParenR"/>
            </a:pPr>
            <a:r>
              <a:rPr lang="en-US" sz="1600" i="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a consistent approach is taken to planning the delivery of major infrastructure, such as major transport services/projects, utilities, waste, minerals, environmental improvement and resilience; and strategic health, education and other social infrastructure (such as hospitals, </a:t>
            </a:r>
            <a:r>
              <a:rPr lang="en-US" sz="1600" i="1" dirty="0" err="1">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neighbourhood</a:t>
            </a:r>
            <a:r>
              <a:rPr lang="en-US" sz="1600" i="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health facilities, universities, schools, major sports facilities and criminal justice accommodation);</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342900" marR="269875" lvl="0" indent="-342900">
              <a:buFont typeface="+mj-lt"/>
              <a:buAutoNum type="alphaLcParenR"/>
            </a:pPr>
            <a:r>
              <a:rPr lang="en-US" sz="1600" i="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br>
              <a:rPr lang="en-US" sz="1600" i="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br>
            <a:r>
              <a:rPr lang="en-US" sz="1600" i="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c)  any allocation or designation which cuts across the boundary of plan areas, or has significant implications for </a:t>
            </a:r>
            <a:r>
              <a:rPr lang="en-US" sz="1600" i="1" dirty="0" err="1">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neighbouring</a:t>
            </a:r>
            <a:r>
              <a:rPr lang="en-US" sz="1600" i="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areas, is appropriately managed by all relevant authorities. </a:t>
            </a:r>
            <a:br>
              <a:rPr lang="en-US" sz="1600" i="1" dirty="0">
                <a:ln>
                  <a:noFill/>
                </a:ln>
                <a:solidFill>
                  <a:srgbClr val="000000"/>
                </a:solidFill>
                <a:effectLst/>
                <a:uFill>
                  <a:solidFill>
                    <a:srgbClr val="000000"/>
                  </a:solidFill>
                </a:uFill>
                <a:latin typeface="Calibri" panose="020F0502020204030204" pitchFamily="34" charset="0"/>
                <a:ea typeface="Times Roman"/>
                <a:cs typeface="Arial Unicode MS" panose="020B0604020202020204" pitchFamily="34" charset="-128"/>
              </a:rPr>
            </a:b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R="269875">
              <a:buNone/>
            </a:pPr>
            <a:r>
              <a:rPr lang="en-US" sz="16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The plan has not demonstrated with sufficient evidence or in the infrastructure Project Schedule that it has planned for the impact of 810 housing units on health, traffic, water supply and education.</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3934318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C96DA-7BEA-D47E-2F82-1D3F4B6ACB46}"/>
              </a:ext>
            </a:extLst>
          </p:cNvPr>
          <p:cNvSpPr>
            <a:spLocks noGrp="1"/>
          </p:cNvSpPr>
          <p:nvPr>
            <p:ph type="title"/>
          </p:nvPr>
        </p:nvSpPr>
        <p:spPr>
          <a:xfrm>
            <a:off x="838200" y="365125"/>
            <a:ext cx="10515600" cy="741299"/>
          </a:xfrm>
        </p:spPr>
        <p:txBody>
          <a:bodyPr>
            <a:normAutofit fontScale="90000"/>
          </a:bodyPr>
          <a:lstStyle/>
          <a:p>
            <a:pPr marR="269875"/>
            <a:br>
              <a:rPr lang="en-US" sz="4400" b="1" u="sng"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br>
            <a:r>
              <a:rPr lang="en-US" sz="4400" b="1" u="sng"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Development Strategy - Policy DS </a:t>
            </a:r>
            <a:br>
              <a:rPr lang="en-GB" sz="20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rPr>
            </a:br>
            <a:endParaRPr lang="en-GB" dirty="0"/>
          </a:p>
        </p:txBody>
      </p:sp>
      <p:sp>
        <p:nvSpPr>
          <p:cNvPr id="4" name="TextBox 3">
            <a:extLst>
              <a:ext uri="{FF2B5EF4-FFF2-40B4-BE49-F238E27FC236}">
                <a16:creationId xmlns:a16="http://schemas.microsoft.com/office/drawing/2014/main" id="{C7495933-ABD6-449D-33DB-8A366086ED6F}"/>
              </a:ext>
            </a:extLst>
          </p:cNvPr>
          <p:cNvSpPr txBox="1"/>
          <p:nvPr/>
        </p:nvSpPr>
        <p:spPr>
          <a:xfrm>
            <a:off x="657606" y="1305341"/>
            <a:ext cx="10604754" cy="4247317"/>
          </a:xfrm>
          <a:prstGeom prst="rect">
            <a:avLst/>
          </a:prstGeom>
          <a:noFill/>
        </p:spPr>
        <p:txBody>
          <a:bodyPr wrap="square">
            <a:spAutoFit/>
          </a:bodyPr>
          <a:lstStyle/>
          <a:p>
            <a:pPr marR="269875">
              <a:buNone/>
            </a:pP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The plan has not been positively prepared.  Reasonable alternatives have not been considered.</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R="269875">
              <a:buNone/>
            </a:pP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342900" marR="269875" lvl="0" indent="-342900">
              <a:buFont typeface="Symbol" panose="05050102010706020507" pitchFamily="18" charset="2"/>
              <a:buChar char=""/>
            </a:pPr>
            <a:r>
              <a:rPr lang="en-US" sz="1800" b="1" spc="-1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Calibri (Body)"/>
              </a:rPr>
              <a:t>DS01 4.14 </a:t>
            </a:r>
            <a:r>
              <a:rPr lang="en-US" sz="1800" spc="-1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Calibri (Body)"/>
              </a:rPr>
              <a:t>states that</a:t>
            </a:r>
            <a:r>
              <a:rPr lang="en-US" sz="1800" b="1" spc="-1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Calibri (Body)"/>
              </a:rPr>
              <a:t> </a:t>
            </a:r>
            <a:r>
              <a:rPr lang="en-US" sz="1800" spc="-1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Calibri (Body)"/>
              </a:rPr>
              <a:t>before green belt land is released the council should have looked at brownfield sites and assessed these.  This is in accordance with </a:t>
            </a:r>
            <a:r>
              <a:rPr lang="en-US" sz="1800" b="1" spc="-1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Calibri (Body)"/>
              </a:rPr>
              <a:t>NPPF Chapter 12 para 126.</a:t>
            </a:r>
            <a:endParaRPr lang="en-GB" sz="1100" b="1" spc="-10" dirty="0">
              <a:solidFill>
                <a:srgbClr val="000000"/>
              </a:solidFill>
              <a:uFill>
                <a:solidFill>
                  <a:srgbClr val="000000"/>
                </a:solidFill>
              </a:uFill>
              <a:latin typeface="Helvetica Neue"/>
              <a:ea typeface="Arial Unicode MS" panose="020B0604020202020204" pitchFamily="34" charset="-128"/>
              <a:cs typeface="Arial Unicode MS" panose="020B0604020202020204" pitchFamily="34" charset="-128"/>
            </a:endParaRPr>
          </a:p>
          <a:p>
            <a:pPr marL="342900" marR="269875" lvl="0" indent="-342900">
              <a:buFont typeface="Symbol" panose="05050102010706020507" pitchFamily="18" charset="2"/>
              <a:buChar char=""/>
            </a:pP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342900" marR="269875" lvl="0" indent="-342900">
              <a:buFont typeface="Symbol" panose="05050102010706020507" pitchFamily="18" charset="2"/>
              <a:buChar char=""/>
            </a:pPr>
            <a:r>
              <a:rPr lang="en-US" sz="18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DS01 4.20 (p44) </a:t>
            </a: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The Council states</a:t>
            </a:r>
            <a:r>
              <a:rPr lang="en-US" sz="18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that there is only 7% of the district is identified as ‘built up’ and therefore the plan proposes limited Green Belt release.  What evidence is this based on - where is the brownfield assessment?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457200">
              <a:buNone/>
            </a:pPr>
            <a:r>
              <a:rPr lang="en-GB" sz="1800" b="1" kern="1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200" kern="1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marR="269875" lvl="0" indent="-342900">
              <a:buFont typeface="Symbol" panose="05050102010706020507" pitchFamily="18" charset="2"/>
              <a:buChar char=""/>
            </a:pPr>
            <a:r>
              <a:rPr lang="en-US" sz="18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DS01 4.9 (p38) </a:t>
            </a: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The plan states that the DS will create healthy, well supported communities - not simply deliver new homes.  These places must be accompanied by services, facilities and infrastructure.  The plan fails to deliver this in regards to ST5-1 or Fort Halstead - this is just a case of delivering new homes without the infrastructure (see SDC Infrastructure project schedule).  Adequate provision has not been made for health, water, wastewater &amp; drainage, public transport, roads and secondary education. There is inadequate provision to create healthy, well-supported communities.</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851608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CBDF4-F111-E3A2-79AB-9A8AB9277CB7}"/>
              </a:ext>
            </a:extLst>
          </p:cNvPr>
          <p:cNvSpPr>
            <a:spLocks noGrp="1"/>
          </p:cNvSpPr>
          <p:nvPr>
            <p:ph type="title"/>
          </p:nvPr>
        </p:nvSpPr>
        <p:spPr/>
        <p:txBody>
          <a:bodyPr/>
          <a:lstStyle/>
          <a:p>
            <a:endParaRPr lang="en-GB" dirty="0"/>
          </a:p>
        </p:txBody>
      </p:sp>
      <p:sp>
        <p:nvSpPr>
          <p:cNvPr id="4" name="TextBox 3">
            <a:extLst>
              <a:ext uri="{FF2B5EF4-FFF2-40B4-BE49-F238E27FC236}">
                <a16:creationId xmlns:a16="http://schemas.microsoft.com/office/drawing/2014/main" id="{2A39BB57-2E2C-6D17-A67F-1A2683E15971}"/>
              </a:ext>
            </a:extLst>
          </p:cNvPr>
          <p:cNvSpPr txBox="1"/>
          <p:nvPr/>
        </p:nvSpPr>
        <p:spPr>
          <a:xfrm>
            <a:off x="1014984" y="1783277"/>
            <a:ext cx="9902952" cy="4247317"/>
          </a:xfrm>
          <a:prstGeom prst="rect">
            <a:avLst/>
          </a:prstGeom>
          <a:noFill/>
        </p:spPr>
        <p:txBody>
          <a:bodyPr wrap="square">
            <a:spAutoFit/>
          </a:bodyPr>
          <a:lstStyle/>
          <a:p>
            <a:pPr marR="269875">
              <a:buNone/>
            </a:pPr>
            <a:r>
              <a:rPr lang="en-US" sz="18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The inclusion of new developments in Halstead Village is contrary to SDC’s own policy as part of the development strategy:</a:t>
            </a:r>
            <a:endParaRPr lang="en-GB" sz="18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endParaRPr>
          </a:p>
          <a:p>
            <a:pPr marR="269875">
              <a:buNone/>
            </a:pPr>
            <a:r>
              <a:rPr lang="en-US" sz="18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 </a:t>
            </a:r>
            <a:endParaRPr lang="en-GB" sz="18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endParaRPr>
          </a:p>
          <a:p>
            <a:pPr marL="342900" marR="359410" lvl="0" indent="-342900">
              <a:buFont typeface="Symbol" panose="05050102010706020507" pitchFamily="18" charset="2"/>
              <a:buChar char=""/>
            </a:pPr>
            <a:r>
              <a:rPr lang="en-US" sz="1800" b="1"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DS01 4.8 (p.38)</a:t>
            </a:r>
            <a:r>
              <a:rPr lang="en-US" sz="18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 New development must respect varied and distinctive places and communities and respond positively to local character.  The new development of ST5-01 is contrary to this policy, doubling the size of the village of Halstead and not reflective of the local housing density of 13-18ph not 45-60ph.</a:t>
            </a:r>
            <a:endParaRPr lang="en-GB" sz="18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endParaRPr>
          </a:p>
          <a:p>
            <a:pPr marL="342900" marR="359410" lvl="0" indent="-342900">
              <a:buFont typeface="Symbol" panose="05050102010706020507" pitchFamily="18" charset="2"/>
              <a:buChar char=""/>
            </a:pPr>
            <a:r>
              <a:rPr lang="en-US" sz="18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Halstead Village is not a Principal Town, or a Primary service or Secondary Service Settlement.  It is a village.</a:t>
            </a:r>
            <a:endParaRPr lang="en-GB" sz="18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endParaRPr>
          </a:p>
          <a:p>
            <a:pPr marL="630555" marR="359410">
              <a:buNone/>
            </a:pPr>
            <a:r>
              <a:rPr lang="en-US" sz="18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 </a:t>
            </a:r>
            <a:endParaRPr lang="en-GB" sz="18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endParaRPr>
          </a:p>
          <a:p>
            <a:pPr marL="342900" marR="359410" lvl="0" indent="-342900">
              <a:buFont typeface="Symbol" panose="05050102010706020507" pitchFamily="18" charset="2"/>
              <a:buChar char=""/>
            </a:pPr>
            <a:r>
              <a:rPr lang="en-US" sz="1800" b="1"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DS01 4.11(p.38) </a:t>
            </a:r>
            <a:r>
              <a:rPr lang="en-US" sz="18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SDC states it has worked closely with Parish Councils to create this plan - this has not happened. </a:t>
            </a:r>
            <a:endParaRPr lang="en-GB" sz="18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endParaRPr>
          </a:p>
          <a:p>
            <a:pPr marR="359410">
              <a:buNone/>
            </a:pPr>
            <a:r>
              <a:rPr lang="en-US" sz="18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 </a:t>
            </a:r>
            <a:endParaRPr lang="en-GB" sz="18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endParaRPr>
          </a:p>
          <a:p>
            <a:pPr marL="342900" marR="359410" lvl="0" indent="-342900">
              <a:buFont typeface="Symbol" panose="05050102010706020507" pitchFamily="18" charset="2"/>
              <a:buChar char=""/>
            </a:pPr>
            <a:r>
              <a:rPr lang="en-US" sz="1800" b="1"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DS01 4.28 </a:t>
            </a:r>
            <a:r>
              <a:rPr lang="en-US" sz="18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SDC has updated its Settlement Hierarchy in order to fit ‘exceptional circumstances’ by calling Pratts Bottom a secondary service settlement.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339925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1000"/>
                                        <p:tgtEl>
                                          <p:spTgt spid="4">
                                            <p:txEl>
                                              <p:pRg st="3" end="3"/>
                                            </p:txEl>
                                          </p:spTgt>
                                        </p:tgtEl>
                                      </p:cBhvr>
                                    </p:animEffect>
                                    <p:anim calcmode="lin" valueType="num">
                                      <p:cBhvr>
                                        <p:cTn id="20"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xEl>
                                              <p:pRg st="5" end="5"/>
                                            </p:txEl>
                                          </p:spTgt>
                                        </p:tgtEl>
                                        <p:attrNameLst>
                                          <p:attrName>style.visibility</p:attrName>
                                        </p:attrNameLst>
                                      </p:cBhvr>
                                      <p:to>
                                        <p:strVal val="visible"/>
                                      </p:to>
                                    </p:set>
                                    <p:animEffect transition="in" filter="fade">
                                      <p:cBhvr>
                                        <p:cTn id="26" dur="1000"/>
                                        <p:tgtEl>
                                          <p:spTgt spid="4">
                                            <p:txEl>
                                              <p:pRg st="5" end="5"/>
                                            </p:txEl>
                                          </p:spTgt>
                                        </p:tgtEl>
                                      </p:cBhvr>
                                    </p:animEffect>
                                    <p:anim calcmode="lin" valueType="num">
                                      <p:cBhvr>
                                        <p:cTn id="27"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5" end="5"/>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fade">
                                      <p:cBhvr>
                                        <p:cTn id="31" dur="1000"/>
                                        <p:tgtEl>
                                          <p:spTgt spid="4">
                                            <p:txEl>
                                              <p:pRg st="6" end="6"/>
                                            </p:txEl>
                                          </p:spTgt>
                                        </p:tgtEl>
                                      </p:cBhvr>
                                    </p:animEffect>
                                    <p:anim calcmode="lin" valueType="num">
                                      <p:cBhvr>
                                        <p:cTn id="32"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3" dur="1000" fill="hold"/>
                                        <p:tgtEl>
                                          <p:spTgt spid="4">
                                            <p:txEl>
                                              <p:pRg st="6" end="6"/>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4">
                                            <p:txEl>
                                              <p:pRg st="7" end="7"/>
                                            </p:txEl>
                                          </p:spTgt>
                                        </p:tgtEl>
                                        <p:attrNameLst>
                                          <p:attrName>style.visibility</p:attrName>
                                        </p:attrNameLst>
                                      </p:cBhvr>
                                      <p:to>
                                        <p:strVal val="visible"/>
                                      </p:to>
                                    </p:set>
                                    <p:animEffect transition="in" filter="fade">
                                      <p:cBhvr>
                                        <p:cTn id="36" dur="1000"/>
                                        <p:tgtEl>
                                          <p:spTgt spid="4">
                                            <p:txEl>
                                              <p:pRg st="7" end="7"/>
                                            </p:txEl>
                                          </p:spTgt>
                                        </p:tgtEl>
                                      </p:cBhvr>
                                    </p:animEffect>
                                    <p:anim calcmode="lin" valueType="num">
                                      <p:cBhvr>
                                        <p:cTn id="37"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38"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AE1AA-53DB-5AED-6038-C8E03395B2E0}"/>
              </a:ext>
            </a:extLst>
          </p:cNvPr>
          <p:cNvSpPr>
            <a:spLocks noGrp="1"/>
          </p:cNvSpPr>
          <p:nvPr>
            <p:ph type="title"/>
          </p:nvPr>
        </p:nvSpPr>
        <p:spPr>
          <a:xfrm>
            <a:off x="838200" y="365125"/>
            <a:ext cx="10515600" cy="659003"/>
          </a:xfrm>
        </p:spPr>
        <p:txBody>
          <a:bodyPr>
            <a:normAutofit fontScale="90000"/>
          </a:bodyPr>
          <a:lstStyle/>
          <a:p>
            <a:pPr marL="450215"/>
            <a:br>
              <a:rPr lang="en-US" sz="4400" b="1" u="sng" dirty="0">
                <a:ln>
                  <a:noFill/>
                </a:ln>
                <a:solidFill>
                  <a:srgbClr val="538135"/>
                </a:solidFill>
                <a:effectLst/>
                <a:uFill>
                  <a:solidFill>
                    <a:srgbClr val="0433FF"/>
                  </a:solidFill>
                </a:uFill>
                <a:latin typeface="Calibri" panose="020F0502020204030204" pitchFamily="34" charset="0"/>
                <a:ea typeface="Arial Unicode MS" panose="020B0604020202020204" pitchFamily="34" charset="-128"/>
                <a:cs typeface="Arial Unicode MS" panose="020B0604020202020204" pitchFamily="34" charset="-128"/>
              </a:rPr>
            </a:br>
            <a:r>
              <a:rPr lang="en-US" sz="4400" b="1" u="sng" dirty="0">
                <a:ln>
                  <a:noFill/>
                </a:ln>
                <a:solidFill>
                  <a:srgbClr val="538135"/>
                </a:solidFill>
                <a:effectLst/>
                <a:uFill>
                  <a:solidFill>
                    <a:srgbClr val="0433FF"/>
                  </a:solidFill>
                </a:uFill>
                <a:latin typeface="Calibri" panose="020F0502020204030204" pitchFamily="34" charset="0"/>
                <a:ea typeface="Arial Unicode MS" panose="020B0604020202020204" pitchFamily="34" charset="-128"/>
                <a:cs typeface="Arial Unicode MS" panose="020B0604020202020204" pitchFamily="34" charset="-128"/>
              </a:rPr>
              <a:t>A Balanced Strategy for Growth - Policy ST1 </a:t>
            </a:r>
            <a:br>
              <a:rPr lang="en-GB" sz="20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rPr>
            </a:br>
            <a:endParaRPr lang="en-GB" dirty="0"/>
          </a:p>
        </p:txBody>
      </p:sp>
      <p:sp>
        <p:nvSpPr>
          <p:cNvPr id="4" name="TextBox 3">
            <a:extLst>
              <a:ext uri="{FF2B5EF4-FFF2-40B4-BE49-F238E27FC236}">
                <a16:creationId xmlns:a16="http://schemas.microsoft.com/office/drawing/2014/main" id="{62C1D696-3681-D355-1846-603F8CA1FFE1}"/>
              </a:ext>
            </a:extLst>
          </p:cNvPr>
          <p:cNvSpPr txBox="1"/>
          <p:nvPr/>
        </p:nvSpPr>
        <p:spPr>
          <a:xfrm>
            <a:off x="557784" y="1359974"/>
            <a:ext cx="10908792" cy="4247317"/>
          </a:xfrm>
          <a:prstGeom prst="rect">
            <a:avLst/>
          </a:prstGeom>
          <a:noFill/>
        </p:spPr>
        <p:txBody>
          <a:bodyPr wrap="square">
            <a:spAutoFit/>
          </a:bodyPr>
          <a:lstStyle/>
          <a:p>
            <a:pPr marL="450215">
              <a:buNone/>
            </a:pP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The scale of development in the plan for Halstead is not proportional to the district hierarchy.</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800100" lvl="1" indent="-342900">
              <a:buFont typeface="Symbol" panose="05050102010706020507" pitchFamily="18" charset="2"/>
              <a:buChar char=""/>
            </a:pPr>
            <a:r>
              <a:rPr lang="en-US"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The plan does not promote balanced growth in Halstead.  Policy states </a:t>
            </a:r>
            <a:r>
              <a:rPr lang="en-US"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ST1 </a:t>
            </a:r>
            <a:r>
              <a:rPr lang="en-US"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“villages will see only small-scale development, limited, or infill development to support rural communities. The inclusion of sites (ST2-34, ST3-7, ST3-8, ST3-9, ST1-1 and Fort Halstead (previously passed and part of extant permissions) </a:t>
            </a:r>
            <a:r>
              <a:rPr lang="en-US"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totals 1,596 units</a:t>
            </a:r>
            <a:r>
              <a:rPr lang="en-US"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1496060" lvl="1"/>
            <a:r>
              <a:rPr lang="en-US"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800100" lvl="1" indent="-342900">
              <a:buFont typeface="Symbol" panose="05050102010706020507" pitchFamily="18" charset="2"/>
              <a:buChar char=""/>
            </a:pPr>
            <a:r>
              <a:rPr lang="en-US"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This does not support rural community of Halstead of 750 homes, and is contrary to SDC’s own policy.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lvl="1"/>
            <a:r>
              <a:rPr lang="en-US"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800100" lvl="1" indent="-342900">
              <a:buFont typeface="Symbol" panose="05050102010706020507" pitchFamily="18" charset="2"/>
              <a:buChar char=""/>
            </a:pPr>
            <a:r>
              <a:rPr lang="en-US"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Halstead was identified in SDC’s Housing Needs survey as needing only 13 new affordable homes - this is being fulfilled by rural housing project in the village already. This also complies with </a:t>
            </a:r>
            <a:r>
              <a:rPr lang="en-US"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SDC Plan Policy H3</a:t>
            </a:r>
            <a:r>
              <a:rPr lang="en-US"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Housing in Rural Areas. SDC has not applied the correct methodology when allocating large numbers of houses to Halstead in the plan.</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lvl="1"/>
            <a:r>
              <a:rPr lang="en-US"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800100" lvl="1" indent="-342900">
              <a:buFont typeface="Symbol" panose="05050102010706020507" pitchFamily="18" charset="2"/>
              <a:buChar char=""/>
            </a:pPr>
            <a:r>
              <a:rPr lang="en-US"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The density and scale of these combined developments would be contrary to policy ST1 - a balanced strategy for growth.</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165438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1B4978-34D7-7E5C-0FF6-C22DD1DC1BBF}"/>
              </a:ext>
            </a:extLst>
          </p:cNvPr>
          <p:cNvSpPr>
            <a:spLocks noGrp="1"/>
          </p:cNvSpPr>
          <p:nvPr>
            <p:ph type="title"/>
          </p:nvPr>
        </p:nvSpPr>
        <p:spPr>
          <a:xfrm>
            <a:off x="838200" y="365125"/>
            <a:ext cx="10811256" cy="1325563"/>
          </a:xfrm>
        </p:spPr>
        <p:txBody>
          <a:bodyPr>
            <a:normAutofit fontScale="90000"/>
          </a:bodyPr>
          <a:lstStyle/>
          <a:p>
            <a:pPr marL="540385" marR="359410"/>
            <a:br>
              <a:rPr lang="en-US" sz="4400" b="1" u="sng" dirty="0">
                <a:ln>
                  <a:noFill/>
                </a:ln>
                <a:solidFill>
                  <a:srgbClr val="538135"/>
                </a:solidFill>
                <a:effectLst/>
                <a:uFill>
                  <a:solidFill>
                    <a:srgbClr val="00F900"/>
                  </a:solidFill>
                </a:uFill>
                <a:latin typeface="Calibri" panose="020F0502020204030204" pitchFamily="34" charset="0"/>
                <a:ea typeface="Arial Unicode MS" panose="020B0604020202020204" pitchFamily="34" charset="-128"/>
                <a:cs typeface="Arial Unicode MS" panose="020B0604020202020204" pitchFamily="34" charset="-128"/>
              </a:rPr>
            </a:br>
            <a:r>
              <a:rPr lang="en-US" sz="4400" b="1" u="sng" dirty="0">
                <a:ln>
                  <a:noFill/>
                </a:ln>
                <a:solidFill>
                  <a:srgbClr val="538135"/>
                </a:solidFill>
                <a:effectLst/>
                <a:uFill>
                  <a:solidFill>
                    <a:srgbClr val="00F900"/>
                  </a:solidFill>
                </a:uFill>
                <a:latin typeface="Calibri" panose="020F0502020204030204" pitchFamily="34" charset="0"/>
                <a:ea typeface="Arial Unicode MS" panose="020B0604020202020204" pitchFamily="34" charset="-128"/>
                <a:cs typeface="Arial Unicode MS" panose="020B0604020202020204" pitchFamily="34" charset="-128"/>
              </a:rPr>
              <a:t>Green Belt Methodology: NPPF and Policy NE</a:t>
            </a:r>
            <a:br>
              <a:rPr lang="en-GB" sz="20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rPr>
            </a:br>
            <a:endParaRPr lang="en-GB" dirty="0"/>
          </a:p>
        </p:txBody>
      </p:sp>
      <p:sp>
        <p:nvSpPr>
          <p:cNvPr id="3" name="TextBox 2">
            <a:extLst>
              <a:ext uri="{FF2B5EF4-FFF2-40B4-BE49-F238E27FC236}">
                <a16:creationId xmlns:a16="http://schemas.microsoft.com/office/drawing/2014/main" id="{C96183E2-4503-78A7-2A05-DAAFC61BFCD8}"/>
              </a:ext>
            </a:extLst>
          </p:cNvPr>
          <p:cNvSpPr txBox="1"/>
          <p:nvPr/>
        </p:nvSpPr>
        <p:spPr>
          <a:xfrm>
            <a:off x="429768" y="1414562"/>
            <a:ext cx="11640312" cy="4801314"/>
          </a:xfrm>
          <a:prstGeom prst="rect">
            <a:avLst/>
          </a:prstGeom>
          <a:noFill/>
        </p:spPr>
        <p:txBody>
          <a:bodyPr wrap="square" rtlCol="0">
            <a:spAutoFit/>
          </a:bodyPr>
          <a:lstStyle/>
          <a:p>
            <a:pPr marL="540385" marR="359410">
              <a:buNone/>
            </a:pP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The plan is not consistent with National policy. The council has not demonstrated Green Belt Methodology appropriately.</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540385" marR="359410">
              <a:buNone/>
            </a:pP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540385" marR="359410">
              <a:buNone/>
            </a:pPr>
            <a:r>
              <a:rPr lang="en-US" sz="18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DS01 p.35 </a:t>
            </a: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The Council states it needs to protect our green and natural spaces for current and future populations.  Including site ST5-1 in plan is contrary to </a:t>
            </a:r>
            <a:r>
              <a:rPr lang="en-US" sz="18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NPPF Chapter 13 paragraph 143 - the purposes of the green belt</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1257300" lvl="2" indent="-342900">
              <a:spcBef>
                <a:spcPts val="600"/>
              </a:spcBef>
              <a:buFont typeface="Symbol" panose="05050102010706020507" pitchFamily="18" charset="2"/>
              <a:buChar char=""/>
            </a:pPr>
            <a:r>
              <a:rPr lang="en-US"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protecting against urban sprawl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1257300" lvl="2" indent="-342900">
              <a:spcBef>
                <a:spcPts val="600"/>
              </a:spcBef>
              <a:buFont typeface="Symbol" panose="05050102010706020507" pitchFamily="18" charset="2"/>
              <a:buChar char=""/>
            </a:pPr>
            <a:r>
              <a:rPr lang="en-US"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prevent </a:t>
            </a:r>
            <a:r>
              <a:rPr lang="en-US" dirty="0" err="1">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neighbouring</a:t>
            </a:r>
            <a:r>
              <a:rPr lang="en-US"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towns merging into one another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1257300" lvl="2" indent="-342900">
              <a:spcBef>
                <a:spcPts val="600"/>
              </a:spcBef>
              <a:buFont typeface="Symbol" panose="05050102010706020507" pitchFamily="18" charset="2"/>
              <a:buChar char=""/>
            </a:pPr>
            <a:r>
              <a:rPr lang="en-US"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safeguarding the countryside.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540385" marR="359410">
              <a:buNone/>
            </a:pP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540385" marR="359410">
              <a:buNone/>
            </a:pP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This site will cause significant harm to the Green Belt.  SDC needs to ensure that substantial </a:t>
            </a:r>
            <a:r>
              <a:rPr lang="en-US" sz="1800" i="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adverse </a:t>
            </a: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weight is given to any harm to the Green Belt (</a:t>
            </a:r>
            <a:r>
              <a:rPr lang="en-US" sz="18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NPPF Chapter 13 paragraph 153).</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540385" marR="359410">
              <a:buNone/>
            </a:pPr>
            <a:r>
              <a:rPr lang="en-US" sz="1800" b="1" dirty="0">
                <a:ln>
                  <a:noFill/>
                </a:ln>
                <a:solidFill>
                  <a:srgbClr val="FF26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540385" marR="359410">
              <a:buNone/>
            </a:pP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When defining Green Belt boundaries, even as a result of altering established Green Belts, local plans should include ‘washed-over’ villages (villages that sit entirely inside the Green Belt)</a:t>
            </a:r>
            <a:r>
              <a:rPr lang="en-US" sz="1350" dirty="0">
                <a:ln>
                  <a:noFill/>
                </a:ln>
                <a:solidFill>
                  <a:srgbClr val="000000"/>
                </a:solidFill>
                <a:effectLst/>
                <a:uFill>
                  <a:solidFill>
                    <a:srgbClr val="000000"/>
                  </a:solidFill>
                </a:uFill>
                <a:latin typeface="-webkit-standard"/>
                <a:ea typeface="Arial Unicode MS" panose="020B0604020202020204" pitchFamily="34" charset="-128"/>
                <a:cs typeface="Arial Unicode MS" panose="020B0604020202020204" pitchFamily="34" charset="-128"/>
              </a:rPr>
              <a:t> </a:t>
            </a: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to restrict development, because of the important contribution the open character of the washed-over village makes to the openness of the Green Belt </a:t>
            </a:r>
            <a:r>
              <a:rPr lang="en-US" sz="18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(NPPF policy).</a:t>
            </a: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The plan has not demonstrated correct use of Strategic Assessments to assess Green Belt.</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352797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B92DF-3D20-BAB6-448E-A43A17FE07C9}"/>
              </a:ext>
            </a:extLst>
          </p:cNvPr>
          <p:cNvSpPr>
            <a:spLocks noGrp="1"/>
          </p:cNvSpPr>
          <p:nvPr>
            <p:ph type="title"/>
          </p:nvPr>
        </p:nvSpPr>
        <p:spPr/>
        <p:txBody>
          <a:bodyPr/>
          <a:lstStyle/>
          <a:p>
            <a:r>
              <a:rPr kumimoji="0" lang="en-US" sz="4000" b="1" i="0" u="sng" strike="noStrike" kern="1200" cap="none" spc="0" normalizeH="0" baseline="0" noProof="0" dirty="0">
                <a:ln>
                  <a:noFill/>
                </a:ln>
                <a:solidFill>
                  <a:srgbClr val="538135"/>
                </a:solidFill>
                <a:effectLst/>
                <a:uLnTx/>
                <a:uFill>
                  <a:solidFill>
                    <a:srgbClr val="00F900"/>
                  </a:solidFill>
                </a:uFill>
                <a:latin typeface="Calibri" panose="020F0502020204030204" pitchFamily="34" charset="0"/>
                <a:ea typeface="Arial Unicode MS" panose="020B0604020202020204" pitchFamily="34" charset="-128"/>
                <a:cs typeface="Arial Unicode MS" panose="020B0604020202020204" pitchFamily="34" charset="-128"/>
              </a:rPr>
              <a:t>Green Belt Methodology: NPPF and Policy NE</a:t>
            </a:r>
            <a:endParaRPr lang="en-GB" dirty="0"/>
          </a:p>
        </p:txBody>
      </p:sp>
      <p:sp>
        <p:nvSpPr>
          <p:cNvPr id="6" name="TextBox 5">
            <a:extLst>
              <a:ext uri="{FF2B5EF4-FFF2-40B4-BE49-F238E27FC236}">
                <a16:creationId xmlns:a16="http://schemas.microsoft.com/office/drawing/2014/main" id="{3C31BA1E-9C66-E3C9-137C-F82F45AF68B6}"/>
              </a:ext>
            </a:extLst>
          </p:cNvPr>
          <p:cNvSpPr txBox="1"/>
          <p:nvPr/>
        </p:nvSpPr>
        <p:spPr>
          <a:xfrm>
            <a:off x="597408" y="1828800"/>
            <a:ext cx="10756392" cy="4247317"/>
          </a:xfrm>
          <a:prstGeom prst="rect">
            <a:avLst/>
          </a:prstGeom>
          <a:noFill/>
        </p:spPr>
        <p:txBody>
          <a:bodyPr wrap="square" rtlCol="0">
            <a:spAutoFit/>
          </a:bodyPr>
          <a:lstStyle/>
          <a:p>
            <a:pPr marL="285750" lvl="0" indent="-285750">
              <a:buFont typeface="Arial" panose="020B0604020202020204" pitchFamily="34" charset="0"/>
              <a:buChar char="•"/>
            </a:pPr>
            <a:r>
              <a:rPr lang="en-US" b="1" dirty="0"/>
              <a:t>NPPF Chapter 13 paragraphs 145 &amp; 147 </a:t>
            </a:r>
            <a:r>
              <a:rPr lang="en-US" dirty="0"/>
              <a:t>states that Strategic Assessments should be carried out by councils to release land from Green Belt under ‘special circumstances’.  Sevenoaks did an ARUP assessment in which ST5-1 scored highest on Purpose (a): </a:t>
            </a:r>
            <a:r>
              <a:rPr lang="en-US" i="1" dirty="0"/>
              <a:t>protecting against urban sprawl</a:t>
            </a:r>
            <a:r>
              <a:rPr lang="en-US" dirty="0"/>
              <a:t>.  The council are not using their own assessments appropriately by including this site in the plan under ‘special circumstances’.</a:t>
            </a:r>
            <a:endParaRPr lang="en-GB" dirty="0"/>
          </a:p>
          <a:p>
            <a:r>
              <a:rPr lang="en-US" dirty="0"/>
              <a:t> </a:t>
            </a:r>
            <a:endParaRPr lang="en-GB" dirty="0"/>
          </a:p>
          <a:p>
            <a:pPr marL="285750" lvl="0" indent="-285750">
              <a:buFont typeface="Arial" panose="020B0604020202020204" pitchFamily="34" charset="0"/>
              <a:buChar char="•"/>
            </a:pPr>
            <a:r>
              <a:rPr lang="en-US" b="1" dirty="0"/>
              <a:t>DS014.24 2</a:t>
            </a:r>
            <a:r>
              <a:rPr lang="en-US" dirty="0"/>
              <a:t>  Sites that fall into other Green Belt locations (Broke Hill and </a:t>
            </a:r>
            <a:r>
              <a:rPr lang="en-US" dirty="0" err="1"/>
              <a:t>Pedham</a:t>
            </a:r>
            <a:r>
              <a:rPr lang="en-US" dirty="0"/>
              <a:t> Place):  SDC state that they are ‘exceptional circumstances’ sites. This is in direct contradiction to its own assessments.</a:t>
            </a:r>
            <a:endParaRPr lang="en-GB" dirty="0"/>
          </a:p>
          <a:p>
            <a:r>
              <a:rPr lang="en-US" dirty="0"/>
              <a:t> </a:t>
            </a:r>
            <a:endParaRPr lang="en-GB" dirty="0"/>
          </a:p>
          <a:p>
            <a:r>
              <a:rPr lang="en-US" dirty="0"/>
              <a:t>An important consideration regarding secondary settlements:</a:t>
            </a:r>
            <a:endParaRPr lang="en-GB" dirty="0"/>
          </a:p>
          <a:p>
            <a:pPr marL="285750" lvl="0" indent="-285750">
              <a:buFont typeface="Arial" panose="020B0604020202020204" pitchFamily="34" charset="0"/>
              <a:buChar char="•"/>
            </a:pPr>
            <a:r>
              <a:rPr lang="en-US" b="1" dirty="0"/>
              <a:t>DS01 4.28 </a:t>
            </a:r>
            <a:r>
              <a:rPr lang="en-US" dirty="0"/>
              <a:t>SDC has updated its Settlement Hierarchy in order to fit ‘exceptional circumstances’ by calling Pratts Bottom a Secondary Service Settlement.</a:t>
            </a:r>
            <a:endParaRPr lang="en-GB" dirty="0"/>
          </a:p>
          <a:p>
            <a:pPr marL="285750" lvl="0" indent="-285750">
              <a:buFont typeface="Arial" panose="020B0604020202020204" pitchFamily="34" charset="0"/>
              <a:buChar char="•"/>
            </a:pPr>
            <a:r>
              <a:rPr lang="en-US" dirty="0"/>
              <a:t>Pratts Bottom has been identified in the plan as a Secondary Settlement so that ‘exceptional circumstances’ could be applied to site ST5-1. Villages should not be identified as settlements for the purpose of the spatial strategy in the development plans when defining Green Belt boundaries.</a:t>
            </a:r>
            <a:endParaRPr lang="en-GB" dirty="0"/>
          </a:p>
        </p:txBody>
      </p:sp>
    </p:spTree>
    <p:extLst>
      <p:ext uri="{BB962C8B-B14F-4D97-AF65-F5344CB8AC3E}">
        <p14:creationId xmlns:p14="http://schemas.microsoft.com/office/powerpoint/2010/main" val="1459101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2522A-227D-B5BB-FE4F-9BBBDE2E5882}"/>
              </a:ext>
            </a:extLst>
          </p:cNvPr>
          <p:cNvSpPr>
            <a:spLocks noGrp="1"/>
          </p:cNvSpPr>
          <p:nvPr>
            <p:ph type="title"/>
          </p:nvPr>
        </p:nvSpPr>
        <p:spPr>
          <a:xfrm>
            <a:off x="838200" y="365125"/>
            <a:ext cx="10719816" cy="1325563"/>
          </a:xfrm>
        </p:spPr>
        <p:txBody>
          <a:bodyPr>
            <a:normAutofit/>
          </a:bodyPr>
          <a:lstStyle/>
          <a:p>
            <a:pPr marL="540385" marR="359410"/>
            <a:br>
              <a:rPr lang="en-GB" sz="20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rPr>
            </a:br>
            <a:endParaRPr lang="en-GB" dirty="0"/>
          </a:p>
        </p:txBody>
      </p:sp>
      <p:pic>
        <p:nvPicPr>
          <p:cNvPr id="5" name="Picture 4">
            <a:extLst>
              <a:ext uri="{FF2B5EF4-FFF2-40B4-BE49-F238E27FC236}">
                <a16:creationId xmlns:a16="http://schemas.microsoft.com/office/drawing/2014/main" id="{F1B2DB8D-93B2-5D52-AAE2-16A5B5D5B2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0248" y="289750"/>
            <a:ext cx="4088130" cy="6132195"/>
          </a:xfrm>
          <a:prstGeom prst="rect">
            <a:avLst/>
          </a:prstGeom>
        </p:spPr>
      </p:pic>
      <p:sp>
        <p:nvSpPr>
          <p:cNvPr id="6" name="TextBox 5">
            <a:extLst>
              <a:ext uri="{FF2B5EF4-FFF2-40B4-BE49-F238E27FC236}">
                <a16:creationId xmlns:a16="http://schemas.microsoft.com/office/drawing/2014/main" id="{AC9353B1-A5AF-D296-7974-31D39A0C6B1B}"/>
              </a:ext>
            </a:extLst>
          </p:cNvPr>
          <p:cNvSpPr txBox="1"/>
          <p:nvPr/>
        </p:nvSpPr>
        <p:spPr>
          <a:xfrm>
            <a:off x="5138928" y="484632"/>
            <a:ext cx="6592824" cy="3787640"/>
          </a:xfrm>
          <a:prstGeom prst="rect">
            <a:avLst/>
          </a:prstGeom>
          <a:noFill/>
        </p:spPr>
        <p:txBody>
          <a:bodyPr wrap="square" rtlCol="0">
            <a:spAutoFit/>
          </a:bodyPr>
          <a:lstStyle/>
          <a:p>
            <a:pPr marL="342900" marR="359410" lvl="0" indent="-342900">
              <a:lnSpc>
                <a:spcPct val="107000"/>
              </a:lnSpc>
              <a:spcAft>
                <a:spcPts val="1200"/>
              </a:spcAft>
              <a:buFont typeface="Symbol" panose="05050102010706020507" pitchFamily="18" charset="2"/>
              <a:buChar char=""/>
            </a:pP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When SDC did an audit of locations in 2022, Pratts Bottom village (which is still regarded a rural village by Bromley Council) scored only 9 for essential infrastructure.  A score of 9 indicates the settlement contains a bare minimum of low-order daily facilities, even though there used to be two general stores (plus the garage shop), a post office, and a hairdresser’s salon.</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342900" lvl="0" indent="-342900">
              <a:lnSpc>
                <a:spcPct val="107000"/>
              </a:lnSpc>
              <a:spcAft>
                <a:spcPts val="1200"/>
              </a:spcAft>
              <a:buFont typeface="Symbol" panose="05050102010706020507" pitchFamily="18" charset="2"/>
              <a:buChar char=""/>
            </a:pP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In SDC’s latest audit, the score has increased to 39.  This elevated score is questionable given the loss of those low-order daily facilities, which have been replaced by a kitchen door shop, a haberdashery shop, etc.  With this new score Pratts Bottom now becomes a Secondary Settlement.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569267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C09D3-0E3D-D86F-F0CF-54FB91BDB645}"/>
              </a:ext>
            </a:extLst>
          </p:cNvPr>
          <p:cNvSpPr>
            <a:spLocks noGrp="1"/>
          </p:cNvSpPr>
          <p:nvPr>
            <p:ph type="title"/>
          </p:nvPr>
        </p:nvSpPr>
        <p:spPr>
          <a:xfrm>
            <a:off x="838200" y="365125"/>
            <a:ext cx="10515600" cy="695579"/>
          </a:xfrm>
        </p:spPr>
        <p:txBody>
          <a:bodyPr>
            <a:normAutofit fontScale="90000"/>
          </a:bodyPr>
          <a:lstStyle/>
          <a:p>
            <a:br>
              <a:rPr lang="en-US" sz="4400" b="1" u="sng" dirty="0">
                <a:ln>
                  <a:noFill/>
                </a:ln>
                <a:solidFill>
                  <a:srgbClr val="538135"/>
                </a:solidFill>
                <a:effectLst/>
                <a:uFill>
                  <a:solidFill>
                    <a:srgbClr val="942192"/>
                  </a:solidFill>
                </a:uFill>
                <a:latin typeface="Calibri" panose="020F0502020204030204" pitchFamily="34" charset="0"/>
                <a:ea typeface="Arial Unicode MS" panose="020B0604020202020204" pitchFamily="34" charset="-128"/>
                <a:cs typeface="Arial Unicode MS" panose="020B0604020202020204" pitchFamily="34" charset="-128"/>
              </a:rPr>
            </a:br>
            <a:r>
              <a:rPr lang="en-US" sz="4400" b="1" u="sng" dirty="0">
                <a:ln>
                  <a:noFill/>
                </a:ln>
                <a:solidFill>
                  <a:srgbClr val="538135"/>
                </a:solidFill>
                <a:effectLst/>
                <a:uFill>
                  <a:solidFill>
                    <a:srgbClr val="942192"/>
                  </a:solidFill>
                </a:uFill>
                <a:latin typeface="Calibri" panose="020F0502020204030204" pitchFamily="34" charset="0"/>
                <a:ea typeface="Arial Unicode MS" panose="020B0604020202020204" pitchFamily="34" charset="-128"/>
                <a:cs typeface="Arial Unicode MS" panose="020B0604020202020204" pitchFamily="34" charset="-128"/>
              </a:rPr>
              <a:t>Housing - Policy H3 housing in rural areas</a:t>
            </a:r>
            <a:br>
              <a:rPr lang="en-GB" sz="18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rPr>
            </a:br>
            <a:endParaRPr lang="en-GB" dirty="0"/>
          </a:p>
        </p:txBody>
      </p:sp>
      <p:pic>
        <p:nvPicPr>
          <p:cNvPr id="4" name="Picture 3">
            <a:extLst>
              <a:ext uri="{FF2B5EF4-FFF2-40B4-BE49-F238E27FC236}">
                <a16:creationId xmlns:a16="http://schemas.microsoft.com/office/drawing/2014/main" id="{733E6BA3-D6C7-3F23-B2F8-B7EB876DCA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063" y="1277303"/>
            <a:ext cx="3685397" cy="5306378"/>
          </a:xfrm>
          <a:prstGeom prst="rect">
            <a:avLst/>
          </a:prstGeom>
        </p:spPr>
      </p:pic>
      <p:sp>
        <p:nvSpPr>
          <p:cNvPr id="5" name="TextBox 4">
            <a:extLst>
              <a:ext uri="{FF2B5EF4-FFF2-40B4-BE49-F238E27FC236}">
                <a16:creationId xmlns:a16="http://schemas.microsoft.com/office/drawing/2014/main" id="{D700CA58-3245-A0AB-75A6-0D6D576F3B81}"/>
              </a:ext>
            </a:extLst>
          </p:cNvPr>
          <p:cNvSpPr txBox="1"/>
          <p:nvPr/>
        </p:nvSpPr>
        <p:spPr>
          <a:xfrm>
            <a:off x="4233672" y="990087"/>
            <a:ext cx="7562088" cy="4416594"/>
          </a:xfrm>
          <a:prstGeom prst="rect">
            <a:avLst/>
          </a:prstGeom>
          <a:noFill/>
        </p:spPr>
        <p:txBody>
          <a:bodyPr wrap="square" rtlCol="0">
            <a:spAutoFit/>
          </a:bodyPr>
          <a:lstStyle/>
          <a:p>
            <a:pPr>
              <a:buNone/>
            </a:pPr>
            <a:r>
              <a:rPr lang="en-US" sz="2400" b="1" u="none" strike="noStrike" dirty="0">
                <a:ln>
                  <a:noFill/>
                </a:ln>
                <a:solidFill>
                  <a:srgbClr val="538135"/>
                </a:solidFill>
                <a:effectLst/>
                <a:uFill>
                  <a:solidFill>
                    <a:srgbClr val="942192"/>
                  </a:solidFill>
                </a:uFill>
                <a:latin typeface="Calibri" panose="020F0502020204030204" pitchFamily="34" charset="0"/>
                <a:ea typeface="Arial Unicode MS" panose="020B0604020202020204" pitchFamily="34" charset="-128"/>
                <a:cs typeface="Arial Unicode MS" panose="020B0604020202020204" pitchFamily="34" charset="-128"/>
              </a:rPr>
              <a:t> </a:t>
            </a:r>
            <a:r>
              <a:rPr lang="en-US" sz="16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The scale of development proposed for Halstead:</a:t>
            </a:r>
            <a:endParaRPr lang="en-GB" sz="1050" dirty="0">
              <a:solidFill>
                <a:srgbClr val="000000"/>
              </a:solidFill>
              <a:uFill>
                <a:solidFill>
                  <a:srgbClr val="000000"/>
                </a:solidFill>
              </a:uFill>
              <a:latin typeface="Helvetica Neue"/>
              <a:ea typeface="Arial Unicode MS" panose="020B0604020202020204" pitchFamily="34" charset="-128"/>
              <a:cs typeface="Arial Unicode MS" panose="020B0604020202020204" pitchFamily="34" charset="-128"/>
            </a:endParaRPr>
          </a:p>
          <a:p>
            <a:pPr>
              <a:buNone/>
            </a:pPr>
            <a:endParaRPr lang="en-US" sz="18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endParaRPr>
          </a:p>
          <a:p>
            <a:pPr>
              <a:buNone/>
            </a:pPr>
            <a:r>
              <a:rPr lang="en-US" sz="18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ST2-34 	</a:t>
            </a:r>
            <a:r>
              <a:rPr lang="en-US" sz="18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Land south of Parkside and </a:t>
            </a:r>
            <a:r>
              <a:rPr lang="en-US" sz="1800" dirty="0" err="1">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Southdene</a:t>
            </a:r>
            <a:r>
              <a:rPr lang="en-US" sz="18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Halstead 0.35 Ha 	</a:t>
            </a:r>
            <a:r>
              <a:rPr lang="en-US" sz="18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16 units</a:t>
            </a:r>
            <a:endParaRPr lang="en-GB" sz="1050" dirty="0">
              <a:solidFill>
                <a:srgbClr val="000000"/>
              </a:solidFill>
              <a:uFill>
                <a:solidFill>
                  <a:srgbClr val="000000"/>
                </a:solidFill>
              </a:uFill>
              <a:latin typeface="Helvetica Neue"/>
              <a:ea typeface="Arial Unicode MS" panose="020B0604020202020204" pitchFamily="34" charset="-128"/>
              <a:cs typeface="Arial Unicode MS" panose="020B0604020202020204" pitchFamily="34" charset="-128"/>
            </a:endParaRPr>
          </a:p>
          <a:p>
            <a:pPr>
              <a:buNone/>
            </a:pPr>
            <a:r>
              <a:rPr lang="en-US" sz="18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ST3-7</a:t>
            </a:r>
            <a:r>
              <a:rPr lang="en-US" sz="18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Highfield farm and </a:t>
            </a:r>
            <a:r>
              <a:rPr lang="en-US" sz="1800" dirty="0" err="1">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Knockavilla</a:t>
            </a:r>
            <a:r>
              <a:rPr lang="en-US" sz="18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Crow drive Halstead 0.86 Ha </a:t>
            </a:r>
            <a:r>
              <a:rPr lang="en-US" sz="18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32 units</a:t>
            </a:r>
            <a:endParaRPr lang="en-GB" sz="1050" dirty="0">
              <a:solidFill>
                <a:srgbClr val="000000"/>
              </a:solidFill>
              <a:uFill>
                <a:solidFill>
                  <a:srgbClr val="000000"/>
                </a:solidFill>
              </a:uFill>
              <a:latin typeface="Helvetica Neue"/>
              <a:ea typeface="Arial Unicode MS" panose="020B0604020202020204" pitchFamily="34" charset="-128"/>
              <a:cs typeface="Arial Unicode MS" panose="020B0604020202020204" pitchFamily="34" charset="-128"/>
            </a:endParaRPr>
          </a:p>
          <a:p>
            <a:pPr>
              <a:buNone/>
            </a:pPr>
            <a:r>
              <a:rPr lang="en-US" sz="18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ST3-8</a:t>
            </a:r>
            <a:r>
              <a:rPr lang="en-US" sz="18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Helipad Site Crow Drive, Fort Halstead, Halstead 0.86 Ha 	</a:t>
            </a:r>
            <a:r>
              <a:rPr lang="en-US" sz="18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32 units</a:t>
            </a:r>
            <a:endParaRPr lang="en-GB" sz="1050" dirty="0">
              <a:solidFill>
                <a:srgbClr val="000000"/>
              </a:solidFill>
              <a:uFill>
                <a:solidFill>
                  <a:srgbClr val="000000"/>
                </a:solidFill>
              </a:uFill>
              <a:latin typeface="Helvetica Neue"/>
              <a:ea typeface="Arial Unicode MS" panose="020B0604020202020204" pitchFamily="34" charset="-128"/>
              <a:cs typeface="Arial Unicode MS" panose="020B0604020202020204" pitchFamily="34" charset="-128"/>
            </a:endParaRPr>
          </a:p>
          <a:p>
            <a:pPr>
              <a:buNone/>
            </a:pPr>
            <a:r>
              <a:rPr lang="en-US" sz="18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ST3-9</a:t>
            </a:r>
            <a:r>
              <a:rPr lang="en-US" sz="18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Land west of Beaumont Yard, Crow Drive, Halstead. 0.78Ha </a:t>
            </a:r>
            <a:r>
              <a:rPr lang="en-US" sz="18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9 units</a:t>
            </a:r>
            <a:endParaRPr lang="en-GB" sz="1050" dirty="0">
              <a:solidFill>
                <a:srgbClr val="000000"/>
              </a:solidFill>
              <a:uFill>
                <a:solidFill>
                  <a:srgbClr val="000000"/>
                </a:solidFill>
              </a:uFill>
              <a:latin typeface="Helvetica Neue"/>
              <a:ea typeface="Arial Unicode MS" panose="020B0604020202020204" pitchFamily="34" charset="-128"/>
              <a:cs typeface="Arial Unicode MS" panose="020B0604020202020204" pitchFamily="34" charset="-128"/>
            </a:endParaRPr>
          </a:p>
          <a:p>
            <a:pPr>
              <a:buNone/>
            </a:pPr>
            <a:r>
              <a:rPr lang="en-US" sz="18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ST5-1</a:t>
            </a:r>
            <a:r>
              <a:rPr lang="en-US" sz="18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Broke Hill Golf Course, Halstead size 65.67 Ha 		</a:t>
            </a:r>
            <a:r>
              <a:rPr lang="en-US" sz="18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810 units</a:t>
            </a:r>
            <a:endParaRPr lang="en-GB" sz="105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a:buNone/>
            </a:pPr>
            <a:endParaRPr lang="en-US" sz="16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endParaRPr>
          </a:p>
          <a:p>
            <a:pPr>
              <a:buNone/>
            </a:pPr>
            <a:r>
              <a:rPr lang="en-US" sz="16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AND the units already allocated to Fort Halstead </a:t>
            </a:r>
            <a:r>
              <a:rPr lang="en-US" sz="1600" b="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(635 units)</a:t>
            </a:r>
            <a:r>
              <a:rPr lang="en-US" sz="16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r>
              <a:rPr lang="en-US" sz="16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is contrary to the plan policy.</a:t>
            </a:r>
            <a:endParaRPr lang="en-GB" sz="105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a:buNone/>
            </a:pPr>
            <a:endParaRPr lang="en-GB" sz="105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a:buNone/>
            </a:pPr>
            <a:r>
              <a:rPr lang="en-US" sz="16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Policy H2 Housing  </a:t>
            </a:r>
            <a:r>
              <a:rPr lang="en-US" sz="16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p.82 of the Local Plan:  </a:t>
            </a:r>
            <a:endParaRPr lang="en-GB" sz="105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457200">
              <a:buNone/>
            </a:pPr>
            <a:r>
              <a:rPr lang="en-US" sz="16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Halstead is identified as a ‘designated rural area’. In designated rural areas (as defined under section 157 of the Housing </a:t>
            </a:r>
            <a:r>
              <a:rPr lang="en-US" sz="1600" dirty="0">
                <a:solidFill>
                  <a:srgbClr val="538135"/>
                </a:solidFill>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A</a:t>
            </a:r>
            <a:r>
              <a:rPr lang="en-US" sz="16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ct (1985)) lower thresholds of affordable housing apply. </a:t>
            </a:r>
            <a:endParaRPr lang="en-GB" sz="105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457200">
              <a:buNone/>
            </a:pPr>
            <a:r>
              <a:rPr lang="en-US" sz="16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05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a:buNone/>
            </a:pPr>
            <a:r>
              <a:rPr lang="en-US" sz="16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Again, the amount of houses planned is against SDC’s own policy.</a:t>
            </a:r>
          </a:p>
          <a:p>
            <a:pPr>
              <a:buNone/>
            </a:pPr>
            <a:endParaRPr lang="en-GB" sz="1050" b="1"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717450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52FAC-4F8B-4890-6291-4C4F0A83FDBD}"/>
              </a:ext>
            </a:extLst>
          </p:cNvPr>
          <p:cNvSpPr>
            <a:spLocks noGrp="1"/>
          </p:cNvSpPr>
          <p:nvPr>
            <p:ph type="title"/>
          </p:nvPr>
        </p:nvSpPr>
        <p:spPr>
          <a:xfrm>
            <a:off x="838200" y="365126"/>
            <a:ext cx="10515600" cy="509766"/>
          </a:xfrm>
        </p:spPr>
        <p:txBody>
          <a:bodyPr>
            <a:normAutofit fontScale="90000"/>
          </a:bodyPr>
          <a:lstStyle/>
          <a:p>
            <a:pPr marL="450215"/>
            <a:br>
              <a:rPr lang="en-US" sz="4400" b="1" u="sng" dirty="0">
                <a:ln>
                  <a:noFill/>
                </a:ln>
                <a:solidFill>
                  <a:srgbClr val="538135"/>
                </a:solidFill>
                <a:effectLst/>
                <a:uFill>
                  <a:solidFill>
                    <a:srgbClr val="0433FF"/>
                  </a:solidFill>
                </a:uFill>
                <a:latin typeface="Calibri" panose="020F0502020204030204" pitchFamily="34" charset="0"/>
                <a:ea typeface="Arial Unicode MS" panose="020B0604020202020204" pitchFamily="34" charset="-128"/>
                <a:cs typeface="Arial Unicode MS" panose="020B0604020202020204" pitchFamily="34" charset="-128"/>
              </a:rPr>
            </a:br>
            <a:r>
              <a:rPr lang="en-US" sz="4400" b="1" u="sng" dirty="0">
                <a:ln>
                  <a:noFill/>
                </a:ln>
                <a:solidFill>
                  <a:srgbClr val="538135"/>
                </a:solidFill>
                <a:effectLst/>
                <a:uFill>
                  <a:solidFill>
                    <a:srgbClr val="0433FF"/>
                  </a:solidFill>
                </a:uFill>
                <a:latin typeface="Calibri" panose="020F0502020204030204" pitchFamily="34" charset="0"/>
                <a:ea typeface="Arial Unicode MS" panose="020B0604020202020204" pitchFamily="34" charset="-128"/>
                <a:cs typeface="Arial Unicode MS" panose="020B0604020202020204" pitchFamily="34" charset="-128"/>
              </a:rPr>
              <a:t>Health and Wellbeing Policy HW</a:t>
            </a:r>
            <a:br>
              <a:rPr lang="en-GB" sz="18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rPr>
            </a:br>
            <a:endParaRPr lang="en-GB" dirty="0"/>
          </a:p>
        </p:txBody>
      </p:sp>
      <p:sp>
        <p:nvSpPr>
          <p:cNvPr id="7" name="TextBox 6">
            <a:extLst>
              <a:ext uri="{FF2B5EF4-FFF2-40B4-BE49-F238E27FC236}">
                <a16:creationId xmlns:a16="http://schemas.microsoft.com/office/drawing/2014/main" id="{C5C5AD62-8EDC-B8D1-3EDC-0CA7C68B5101}"/>
              </a:ext>
            </a:extLst>
          </p:cNvPr>
          <p:cNvSpPr txBox="1"/>
          <p:nvPr/>
        </p:nvSpPr>
        <p:spPr>
          <a:xfrm>
            <a:off x="109728" y="1027906"/>
            <a:ext cx="11972544" cy="4955203"/>
          </a:xfrm>
          <a:prstGeom prst="rect">
            <a:avLst/>
          </a:prstGeom>
          <a:noFill/>
        </p:spPr>
        <p:txBody>
          <a:bodyPr wrap="square">
            <a:spAutoFit/>
          </a:bodyPr>
          <a:lstStyle/>
          <a:p>
            <a:pPr marL="450215" marR="269875">
              <a:buNone/>
            </a:pPr>
            <a:r>
              <a:rPr lang="en-US"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The plan does not promote the quality of existing residents’ mental health, or that of the many visitors to the area, such as Duke of Edinburgh trainees, ramblers, cyclists, etc. Visitors comes from the whole of London south of the River Thames.</a:t>
            </a:r>
            <a:endParaRPr lang="en-GB"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endParaRPr>
          </a:p>
          <a:p>
            <a:pPr marL="1257300" marR="269875" lvl="2" indent="-342900">
              <a:buFont typeface="Symbol" panose="05050102010706020507" pitchFamily="18" charset="2"/>
              <a:buChar char=""/>
            </a:pPr>
            <a:r>
              <a:rPr lang="en-US"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The plan states in </a:t>
            </a:r>
            <a:r>
              <a:rPr lang="en-US" sz="1400" b="1"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OB1 </a:t>
            </a:r>
            <a:r>
              <a:rPr lang="en-US" sz="1400" i="1"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a:t>
            </a:r>
            <a:r>
              <a:rPr lang="en-US" sz="1400" i="1" dirty="0" err="1">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recognise</a:t>
            </a:r>
            <a:r>
              <a:rPr lang="en-US" sz="1400" i="1"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 link between places and spaces we live in and the quality of residents’ mental and physical health”.</a:t>
            </a:r>
            <a:r>
              <a:rPr lang="en-US"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   </a:t>
            </a:r>
            <a:endParaRPr lang="en-GB"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endParaRPr>
          </a:p>
          <a:p>
            <a:pPr marL="450215" marR="269875"/>
            <a:r>
              <a:rPr lang="en-US"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The inclusion of ST5-1 would have negative impact on quality of village residents’ mental health.   </a:t>
            </a:r>
            <a:endParaRPr lang="en-GB"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endParaRPr>
          </a:p>
          <a:p>
            <a:pPr marL="1364615" marR="269875" lvl="2"/>
            <a:r>
              <a:rPr lang="en-US"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 </a:t>
            </a:r>
            <a:endParaRPr lang="en-GB"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endParaRPr>
          </a:p>
          <a:p>
            <a:pPr marL="450215" marR="269875"/>
            <a:r>
              <a:rPr lang="en-US"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The plan is in direct conflict of the statements below, because ST5-1 will impact on the Halstead villagers’ access to green open space. SDC quote in the plan that:</a:t>
            </a:r>
            <a:endParaRPr lang="en-GB"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endParaRPr>
          </a:p>
          <a:p>
            <a:pPr marL="1257300" marR="269875" lvl="2" indent="-342900" fontAlgn="base">
              <a:buFont typeface="Arial" panose="020B0604020202020204" pitchFamily="34" charset="0"/>
              <a:buChar char="•"/>
            </a:pPr>
            <a:r>
              <a:rPr lang="en-US" sz="1400" i="1" u="none" strike="noStrike" kern="0" spc="0" dirty="0">
                <a:ln>
                  <a:noFill/>
                </a:ln>
                <a:solidFill>
                  <a:schemeClr val="tx1"/>
                </a:solidFill>
                <a:effectLst/>
                <a:uFill>
                  <a:solidFill>
                    <a:srgbClr val="000000"/>
                  </a:solidFill>
                </a:uFill>
                <a:latin typeface="+mn-lt"/>
                <a:ea typeface="Times Roman"/>
                <a:cs typeface="Times Roman"/>
              </a:rPr>
              <a:t>“The quality of the built and natural environment can directly influence healthy </a:t>
            </a:r>
            <a:r>
              <a:rPr lang="en-US" sz="1400" i="1" u="none" strike="noStrike" kern="0" spc="0" dirty="0" err="1">
                <a:ln>
                  <a:noFill/>
                </a:ln>
                <a:solidFill>
                  <a:schemeClr val="tx1"/>
                </a:solidFill>
                <a:effectLst/>
                <a:uFill>
                  <a:solidFill>
                    <a:srgbClr val="000000"/>
                  </a:solidFill>
                </a:uFill>
                <a:latin typeface="+mn-lt"/>
                <a:ea typeface="Times Roman"/>
                <a:cs typeface="Times Roman"/>
              </a:rPr>
              <a:t>behaviours</a:t>
            </a:r>
            <a:r>
              <a:rPr lang="en-US" sz="1400" i="1" u="none" strike="noStrike" kern="0" spc="0" dirty="0">
                <a:ln>
                  <a:noFill/>
                </a:ln>
                <a:solidFill>
                  <a:schemeClr val="tx1"/>
                </a:solidFill>
                <a:effectLst/>
                <a:uFill>
                  <a:solidFill>
                    <a:srgbClr val="000000"/>
                  </a:solidFill>
                </a:uFill>
                <a:latin typeface="+mn-lt"/>
                <a:ea typeface="Times Roman"/>
                <a:cs typeface="Times Roman"/>
              </a:rPr>
              <a:t> and have positive impacts on reducing health inequalities”.</a:t>
            </a:r>
            <a:endParaRPr lang="en-GB" sz="1400" u="none" strike="noStrike" kern="0" spc="0" dirty="0">
              <a:ln>
                <a:noFill/>
              </a:ln>
              <a:solidFill>
                <a:schemeClr val="tx1"/>
              </a:solidFill>
              <a:effectLst/>
              <a:uFill>
                <a:solidFill>
                  <a:srgbClr val="000000"/>
                </a:solidFill>
              </a:uFill>
              <a:latin typeface="+mn-lt"/>
              <a:ea typeface="Times Roman"/>
              <a:cs typeface="Times Roman"/>
            </a:endParaRPr>
          </a:p>
          <a:p>
            <a:pPr marL="2057400" marR="269875" lvl="4" indent="-228600" fontAlgn="base">
              <a:buFont typeface="Arial" panose="020B0604020202020204" pitchFamily="34" charset="0"/>
              <a:buChar char="•"/>
            </a:pPr>
            <a:r>
              <a:rPr lang="en-US" sz="1400" b="1" i="1" u="none" strike="noStrike" kern="0" spc="0" dirty="0">
                <a:ln>
                  <a:noFill/>
                </a:ln>
                <a:solidFill>
                  <a:schemeClr val="tx1"/>
                </a:solidFill>
                <a:effectLst/>
                <a:uFill>
                  <a:solidFill>
                    <a:srgbClr val="000000"/>
                  </a:solidFill>
                </a:uFill>
                <a:latin typeface="+mn-lt"/>
                <a:ea typeface="Times Roman"/>
                <a:cs typeface="Times Roman"/>
              </a:rPr>
              <a:t>HW6.1</a:t>
            </a:r>
            <a:r>
              <a:rPr lang="en-US" sz="1400" i="1" u="none" strike="noStrike" kern="0" spc="0" dirty="0">
                <a:ln>
                  <a:noFill/>
                </a:ln>
                <a:solidFill>
                  <a:schemeClr val="tx1"/>
                </a:solidFill>
                <a:effectLst/>
                <a:uFill>
                  <a:solidFill>
                    <a:srgbClr val="000000"/>
                  </a:solidFill>
                </a:uFill>
                <a:latin typeface="+mn-lt"/>
                <a:ea typeface="Times Roman"/>
                <a:cs typeface="Times Roman"/>
              </a:rPr>
              <a:t> provision is made to ensure all residents have opportunity to improve wellbeing</a:t>
            </a:r>
            <a:endParaRPr lang="en-GB" sz="1400" u="none" strike="noStrike" kern="0" spc="0" dirty="0">
              <a:ln>
                <a:noFill/>
              </a:ln>
              <a:solidFill>
                <a:schemeClr val="tx1"/>
              </a:solidFill>
              <a:effectLst/>
              <a:uFill>
                <a:solidFill>
                  <a:srgbClr val="000000"/>
                </a:solidFill>
              </a:uFill>
              <a:latin typeface="+mn-lt"/>
              <a:ea typeface="Times Roman"/>
              <a:cs typeface="Times Roman"/>
            </a:endParaRPr>
          </a:p>
          <a:p>
            <a:pPr marL="2057400" marR="269875" lvl="4" indent="-228600" fontAlgn="base">
              <a:buFont typeface="Arial" panose="020B0604020202020204" pitchFamily="34" charset="0"/>
              <a:buChar char="•"/>
            </a:pPr>
            <a:r>
              <a:rPr lang="en-US" sz="1400" b="1" i="1" u="none" strike="noStrike" kern="0" spc="0" dirty="0">
                <a:ln>
                  <a:noFill/>
                </a:ln>
                <a:solidFill>
                  <a:schemeClr val="tx1"/>
                </a:solidFill>
                <a:effectLst/>
                <a:uFill>
                  <a:solidFill>
                    <a:srgbClr val="000000"/>
                  </a:solidFill>
                </a:uFill>
                <a:latin typeface="+mn-lt"/>
                <a:ea typeface="Times Roman"/>
                <a:cs typeface="Times Roman"/>
              </a:rPr>
              <a:t>HW6.2</a:t>
            </a:r>
            <a:r>
              <a:rPr lang="en-US" sz="1400" i="1" u="none" strike="noStrike" kern="0" spc="0" dirty="0">
                <a:ln>
                  <a:noFill/>
                </a:ln>
                <a:solidFill>
                  <a:schemeClr val="tx1"/>
                </a:solidFill>
                <a:effectLst/>
                <a:uFill>
                  <a:solidFill>
                    <a:srgbClr val="000000"/>
                  </a:solidFill>
                </a:uFill>
                <a:latin typeface="+mn-lt"/>
                <a:ea typeface="Times Roman"/>
                <a:cs typeface="Times Roman"/>
              </a:rPr>
              <a:t> Good quality housing in a sustainable location, with access to green open space, can positively benefit social networks and opportunities for active travel. </a:t>
            </a:r>
            <a:endParaRPr lang="en-GB" sz="1400" u="none" strike="noStrike" kern="0" spc="0" dirty="0">
              <a:ln>
                <a:noFill/>
              </a:ln>
              <a:solidFill>
                <a:schemeClr val="tx1"/>
              </a:solidFill>
              <a:effectLst/>
              <a:uFill>
                <a:solidFill>
                  <a:srgbClr val="000000"/>
                </a:solidFill>
              </a:uFill>
              <a:latin typeface="+mn-lt"/>
              <a:ea typeface="Times Roman"/>
              <a:cs typeface="Times Roman"/>
            </a:endParaRPr>
          </a:p>
          <a:p>
            <a:pPr marL="907415" marR="269875" lvl="1"/>
            <a:r>
              <a:rPr lang="en-US"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 </a:t>
            </a:r>
            <a:endParaRPr lang="en-GB"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endParaRPr>
          </a:p>
          <a:p>
            <a:pPr marL="450215" marR="269875"/>
            <a:r>
              <a:rPr lang="en-US"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The Health Impact Assessment is the tool that SDC are using to assess adverse impact on health.   Having read this we cannot see how this is implemented to assess adverse impact to residents who are currently living in areas that have been targeted for building. </a:t>
            </a:r>
            <a:endParaRPr lang="en-GB"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endParaRPr>
          </a:p>
          <a:p>
            <a:pPr marL="1257300" marR="269875" lvl="2" indent="-342900" fontAlgn="base">
              <a:buFont typeface="Arial" panose="020B0604020202020204" pitchFamily="34" charset="0"/>
              <a:buChar char="•"/>
            </a:pPr>
            <a:r>
              <a:rPr lang="en-US" sz="1400" u="none" strike="noStrike" kern="0" spc="0" dirty="0">
                <a:ln>
                  <a:noFill/>
                </a:ln>
                <a:solidFill>
                  <a:schemeClr val="tx1"/>
                </a:solidFill>
                <a:effectLst/>
                <a:uFill>
                  <a:solidFill>
                    <a:srgbClr val="000000"/>
                  </a:solidFill>
                </a:uFill>
                <a:latin typeface="+mn-lt"/>
                <a:ea typeface="Times Roman"/>
                <a:cs typeface="Times Roman"/>
              </a:rPr>
              <a:t>ST5-1 in the plan is contrary to policy </a:t>
            </a:r>
            <a:r>
              <a:rPr lang="en-US" sz="1400" b="1" u="none" strike="noStrike" kern="0" spc="0" dirty="0">
                <a:ln>
                  <a:noFill/>
                </a:ln>
                <a:solidFill>
                  <a:schemeClr val="tx1"/>
                </a:solidFill>
                <a:effectLst/>
                <a:uFill>
                  <a:solidFill>
                    <a:srgbClr val="000000"/>
                  </a:solidFill>
                </a:uFill>
                <a:latin typeface="+mn-lt"/>
                <a:ea typeface="Times Roman"/>
                <a:cs typeface="Times Roman"/>
              </a:rPr>
              <a:t>HW3 1.a.  </a:t>
            </a:r>
            <a:r>
              <a:rPr lang="en-US" sz="1400" i="1" u="none" strike="noStrike" kern="0" spc="0" dirty="0">
                <a:ln>
                  <a:noFill/>
                </a:ln>
                <a:solidFill>
                  <a:schemeClr val="tx1"/>
                </a:solidFill>
                <a:effectLst/>
                <a:uFill>
                  <a:solidFill>
                    <a:srgbClr val="000000"/>
                  </a:solidFill>
                </a:uFill>
                <a:latin typeface="+mn-lt"/>
                <a:ea typeface="Times Roman"/>
                <a:cs typeface="Times Roman"/>
              </a:rPr>
              <a:t>“Ensure existing occupants of nearby properties will not be significantly impacted by obtrusive light, noise, vibration or other pollution”. </a:t>
            </a:r>
            <a:endParaRPr lang="en-GB" sz="1400" u="none" strike="noStrike" kern="0" spc="0" dirty="0">
              <a:ln>
                <a:noFill/>
              </a:ln>
              <a:solidFill>
                <a:schemeClr val="tx1"/>
              </a:solidFill>
              <a:effectLst/>
              <a:uFill>
                <a:solidFill>
                  <a:srgbClr val="000000"/>
                </a:solidFill>
              </a:uFill>
              <a:latin typeface="+mn-lt"/>
              <a:ea typeface="Times Roman"/>
              <a:cs typeface="Times Roman"/>
            </a:endParaRPr>
          </a:p>
          <a:p>
            <a:pPr marL="1257300" marR="269875" lvl="2" indent="-342900" fontAlgn="base">
              <a:buFont typeface="Arial" panose="020B0604020202020204" pitchFamily="34" charset="0"/>
              <a:buChar char="•"/>
            </a:pPr>
            <a:r>
              <a:rPr lang="en-US" sz="1400" u="none" strike="noStrike" kern="0" spc="0" dirty="0">
                <a:ln>
                  <a:noFill/>
                </a:ln>
                <a:solidFill>
                  <a:schemeClr val="tx1"/>
                </a:solidFill>
                <a:effectLst/>
                <a:uFill>
                  <a:solidFill>
                    <a:srgbClr val="000000"/>
                  </a:solidFill>
                </a:uFill>
                <a:latin typeface="+mn-lt"/>
                <a:ea typeface="Times Roman"/>
                <a:cs typeface="Times Roman"/>
              </a:rPr>
              <a:t>Also policy </a:t>
            </a:r>
            <a:r>
              <a:rPr lang="en-US" sz="1400" b="1" u="none" strike="noStrike" kern="0" spc="0" dirty="0">
                <a:ln>
                  <a:noFill/>
                </a:ln>
                <a:solidFill>
                  <a:schemeClr val="tx1"/>
                </a:solidFill>
                <a:effectLst/>
                <a:uFill>
                  <a:solidFill>
                    <a:srgbClr val="000000"/>
                  </a:solidFill>
                </a:uFill>
                <a:latin typeface="+mn-lt"/>
                <a:ea typeface="Times Roman"/>
                <a:cs typeface="Times Roman"/>
              </a:rPr>
              <a:t>AQ1 1.b </a:t>
            </a:r>
            <a:r>
              <a:rPr lang="en-US" sz="1400" u="none" strike="noStrike" kern="0" spc="0" dirty="0">
                <a:ln>
                  <a:noFill/>
                </a:ln>
                <a:solidFill>
                  <a:schemeClr val="tx1"/>
                </a:solidFill>
                <a:effectLst/>
                <a:uFill>
                  <a:solidFill>
                    <a:srgbClr val="000000"/>
                  </a:solidFill>
                </a:uFill>
                <a:latin typeface="+mn-lt"/>
                <a:ea typeface="Times Roman"/>
                <a:cs typeface="Times Roman"/>
              </a:rPr>
              <a:t>impact on biodiversity.</a:t>
            </a:r>
            <a:endParaRPr lang="en-GB" sz="1400" u="none" strike="noStrike" kern="0" spc="0" dirty="0">
              <a:ln>
                <a:noFill/>
              </a:ln>
              <a:solidFill>
                <a:schemeClr val="tx1"/>
              </a:solidFill>
              <a:effectLst/>
              <a:uFill>
                <a:solidFill>
                  <a:srgbClr val="000000"/>
                </a:solidFill>
              </a:uFill>
              <a:latin typeface="+mn-lt"/>
              <a:ea typeface="Times Roman"/>
              <a:cs typeface="Times Roman"/>
            </a:endParaRPr>
          </a:p>
          <a:p>
            <a:pPr marL="1807845" marR="269875" lvl="1"/>
            <a:r>
              <a:rPr lang="en-US"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 </a:t>
            </a:r>
            <a:endParaRPr lang="en-GB"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endParaRPr>
          </a:p>
          <a:p>
            <a:pPr marL="450215" marR="269875"/>
            <a:r>
              <a:rPr lang="en-US"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The plan states in policy </a:t>
            </a:r>
            <a:r>
              <a:rPr lang="en-US" sz="1400" b="1"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AQ3 </a:t>
            </a:r>
            <a:r>
              <a:rPr lang="en-US" sz="1400" dirty="0">
                <a:ln>
                  <a:noFill/>
                </a:ln>
                <a:solidFill>
                  <a:schemeClr val="tx1"/>
                </a:solidFill>
                <a:effectLst/>
                <a:uFill>
                  <a:solidFill>
                    <a:srgbClr val="000000"/>
                  </a:solidFill>
                </a:uFill>
                <a:latin typeface="+mn-lt"/>
                <a:ea typeface="Arial Unicode MS" panose="020B0604020202020204" pitchFamily="34" charset="-128"/>
                <a:cs typeface="Arial Unicode MS" panose="020B0604020202020204" pitchFamily="34" charset="-128"/>
              </a:rPr>
              <a:t>That Schemes where unacceptable impacts cannot be overcome by mitigation should be refused.  ST5-1 will have unacceptable impact on biodiversity, noises and unacceptable light pollution of a ‘dark village’ and therefore should be refused under SDC policy.</a:t>
            </a:r>
            <a:endParaRPr lang="en-GB" sz="14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999827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A7FFEBB-BC5B-0EBF-D7B3-389F87CE919E}"/>
              </a:ext>
            </a:extLst>
          </p:cNvPr>
          <p:cNvSpPr txBox="1"/>
          <p:nvPr/>
        </p:nvSpPr>
        <p:spPr>
          <a:xfrm>
            <a:off x="929640" y="319356"/>
            <a:ext cx="9842744" cy="2677656"/>
          </a:xfrm>
          <a:prstGeom prst="rect">
            <a:avLst/>
          </a:prstGeom>
          <a:noFill/>
        </p:spPr>
        <p:txBody>
          <a:bodyPr wrap="square">
            <a:spAutoFit/>
          </a:bodyPr>
          <a:lstStyle/>
          <a:p>
            <a:pPr>
              <a:buNone/>
            </a:pPr>
            <a:r>
              <a:rPr lang="en-US" sz="2800" b="1" u="sng" dirty="0">
                <a:ln>
                  <a:noFill/>
                </a:ln>
                <a:solidFill>
                  <a:srgbClr val="538135"/>
                </a:solidFill>
                <a:effectLst/>
                <a:uFill>
                  <a:solidFill>
                    <a:srgbClr val="FF9300"/>
                  </a:solidFill>
                </a:uFill>
                <a:latin typeface="Calibri" panose="020F0502020204030204" pitchFamily="34" charset="0"/>
                <a:ea typeface="Arial Unicode MS" panose="020B0604020202020204" pitchFamily="34" charset="-128"/>
                <a:cs typeface="Arial Unicode MS" panose="020B0604020202020204" pitchFamily="34" charset="-128"/>
              </a:rPr>
              <a:t>Climate Change CC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540385" marR="269875">
              <a:buNone/>
            </a:pPr>
            <a:r>
              <a:rPr lang="en-US" sz="20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Climate Change Policy CC4 1.</a:t>
            </a:r>
            <a:r>
              <a:rPr lang="en-US" sz="20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540385" marR="269875">
              <a:buNone/>
            </a:pPr>
            <a:r>
              <a:rPr lang="en-US" sz="2000" i="1"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“For every dwelling built, a minimum of 2 trees should be planted”</a:t>
            </a:r>
            <a:r>
              <a:rPr lang="en-US" sz="20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 in </a:t>
            </a:r>
            <a:r>
              <a:rPr lang="en-US" sz="2000" dirty="0" err="1">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favour</a:t>
            </a:r>
            <a:r>
              <a:rPr lang="en-US" sz="2000" dirty="0">
                <a:ln>
                  <a:noFill/>
                </a:ln>
                <a:solidFill>
                  <a:srgbClr val="538135"/>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of on-site planting.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540385" marR="269875">
              <a:buNone/>
            </a:pPr>
            <a:r>
              <a:rPr lang="en-US" sz="20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342900" marR="269875" lvl="0" indent="-342900">
              <a:buFont typeface="Symbol" panose="05050102010706020507" pitchFamily="18" charset="2"/>
              <a:buChar char=""/>
            </a:pPr>
            <a:r>
              <a:rPr lang="en-US" sz="20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Where is this evidenced in regard to ST5-1 and Fort Halstead?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997585" marR="269875">
              <a:buNone/>
            </a:pPr>
            <a:r>
              <a:rPr lang="en-US" sz="20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342900" marR="269875" lvl="0" indent="-342900">
              <a:buFont typeface="Symbol" panose="05050102010706020507" pitchFamily="18" charset="2"/>
              <a:buChar char=""/>
            </a:pPr>
            <a:r>
              <a:rPr lang="en-US" sz="20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How will SDC monitor this and implement it?</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p:txBody>
      </p:sp>
      <p:sp>
        <p:nvSpPr>
          <p:cNvPr id="8" name="TextBox 7">
            <a:extLst>
              <a:ext uri="{FF2B5EF4-FFF2-40B4-BE49-F238E27FC236}">
                <a16:creationId xmlns:a16="http://schemas.microsoft.com/office/drawing/2014/main" id="{206771E2-685D-48DA-304E-094015C5B9F5}"/>
              </a:ext>
            </a:extLst>
          </p:cNvPr>
          <p:cNvSpPr txBox="1"/>
          <p:nvPr/>
        </p:nvSpPr>
        <p:spPr>
          <a:xfrm>
            <a:off x="587502" y="3309444"/>
            <a:ext cx="10769346" cy="2369880"/>
          </a:xfrm>
          <a:prstGeom prst="rect">
            <a:avLst/>
          </a:prstGeom>
          <a:noFill/>
        </p:spPr>
        <p:txBody>
          <a:bodyPr wrap="square">
            <a:spAutoFit/>
          </a:bodyPr>
          <a:lstStyle/>
          <a:p>
            <a:pPr marL="450215" marR="269875">
              <a:buNone/>
            </a:pPr>
            <a:r>
              <a:rPr lang="en-US" sz="2800" b="1" u="sng" dirty="0">
                <a:ln>
                  <a:noFill/>
                </a:ln>
                <a:solidFill>
                  <a:srgbClr val="538135"/>
                </a:solidFill>
                <a:effectLst/>
                <a:uFill>
                  <a:solidFill>
                    <a:srgbClr val="942192"/>
                  </a:solidFill>
                </a:uFill>
                <a:latin typeface="Calibri" panose="020F0502020204030204" pitchFamily="34" charset="0"/>
                <a:ea typeface="Arial Unicode MS" panose="020B0604020202020204" pitchFamily="34" charset="-128"/>
                <a:cs typeface="Arial Unicode MS" panose="020B0604020202020204" pitchFamily="34" charset="-128"/>
              </a:rPr>
              <a:t>Historic Environment Policy HE</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450215" marR="269875">
              <a:buNone/>
            </a:pPr>
            <a:r>
              <a:rPr lang="en-US" sz="20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Halstead village has a conservation area and listed buildings - as identified on SDC figure </a:t>
            </a:r>
            <a:r>
              <a:rPr lang="en-US" sz="20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7.1 Designated Heritage Assets p. 214.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450215" marR="269875">
              <a:buNone/>
            </a:pPr>
            <a:r>
              <a:rPr lang="en-US" sz="20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450215" marR="269875">
              <a:buNone/>
            </a:pPr>
            <a:r>
              <a:rPr lang="en-US" sz="20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The inclusion of the sites in the plan for Halstead that total almost 1600 units will have a negative impact on the village.  It is contrary to SDC policy </a:t>
            </a:r>
            <a:r>
              <a:rPr lang="en-US" sz="20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OB20</a:t>
            </a:r>
            <a:r>
              <a:rPr lang="en-US" sz="20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r>
              <a:rPr lang="en-US" sz="2000" i="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“to protect and enhance districts historic environment for future generations”. </a:t>
            </a:r>
            <a:endParaRPr lang="en-GB" sz="11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762369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F470B-95A0-5CD0-C4A1-7A9059A9D827}"/>
              </a:ext>
            </a:extLst>
          </p:cNvPr>
          <p:cNvSpPr>
            <a:spLocks noGrp="1"/>
          </p:cNvSpPr>
          <p:nvPr>
            <p:ph type="title"/>
          </p:nvPr>
        </p:nvSpPr>
        <p:spPr>
          <a:xfrm>
            <a:off x="838200" y="365125"/>
            <a:ext cx="10515600" cy="393827"/>
          </a:xfrm>
        </p:spPr>
        <p:txBody>
          <a:bodyPr>
            <a:normAutofit fontScale="90000"/>
          </a:bodyPr>
          <a:lstStyle/>
          <a:p>
            <a:pPr marL="450215" marR="269875"/>
            <a:br>
              <a:rPr lang="en-US" sz="4400" b="1" u="sng" dirty="0">
                <a:ln>
                  <a:noFill/>
                </a:ln>
                <a:solidFill>
                  <a:srgbClr val="538135"/>
                </a:solidFill>
                <a:effectLst/>
                <a:uFill>
                  <a:solidFill>
                    <a:srgbClr val="00F900"/>
                  </a:solidFill>
                </a:uFill>
                <a:latin typeface="Calibri" panose="020F0502020204030204" pitchFamily="34" charset="0"/>
                <a:ea typeface="Arial Unicode MS" panose="020B0604020202020204" pitchFamily="34" charset="-128"/>
                <a:cs typeface="Arial Unicode MS" panose="020B0604020202020204" pitchFamily="34" charset="-128"/>
              </a:rPr>
            </a:br>
            <a:r>
              <a:rPr lang="en-US" sz="4400" b="1" u="sng" dirty="0">
                <a:ln>
                  <a:noFill/>
                </a:ln>
                <a:solidFill>
                  <a:srgbClr val="538135"/>
                </a:solidFill>
                <a:effectLst/>
                <a:uFill>
                  <a:solidFill>
                    <a:srgbClr val="00F900"/>
                  </a:solidFill>
                </a:uFill>
                <a:latin typeface="Calibri" panose="020F0502020204030204" pitchFamily="34" charset="0"/>
                <a:ea typeface="Arial Unicode MS" panose="020B0604020202020204" pitchFamily="34" charset="-128"/>
                <a:cs typeface="Arial Unicode MS" panose="020B0604020202020204" pitchFamily="34" charset="-128"/>
              </a:rPr>
              <a:t>The Natural Environment NE</a:t>
            </a:r>
            <a:br>
              <a:rPr lang="en-GB" sz="18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rPr>
            </a:br>
            <a:endParaRPr lang="en-GB" dirty="0"/>
          </a:p>
        </p:txBody>
      </p:sp>
      <p:pic>
        <p:nvPicPr>
          <p:cNvPr id="3" name="Picture 2">
            <a:extLst>
              <a:ext uri="{FF2B5EF4-FFF2-40B4-BE49-F238E27FC236}">
                <a16:creationId xmlns:a16="http://schemas.microsoft.com/office/drawing/2014/main" id="{8C3674EC-4EB8-22C8-5FA6-B61E4042D3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1940" y="1211668"/>
            <a:ext cx="3156843" cy="5020691"/>
          </a:xfrm>
          <a:prstGeom prst="rect">
            <a:avLst/>
          </a:prstGeom>
        </p:spPr>
      </p:pic>
      <p:sp>
        <p:nvSpPr>
          <p:cNvPr id="5" name="TextBox 4">
            <a:extLst>
              <a:ext uri="{FF2B5EF4-FFF2-40B4-BE49-F238E27FC236}">
                <a16:creationId xmlns:a16="http://schemas.microsoft.com/office/drawing/2014/main" id="{EC89D099-57B6-58A2-9D01-D94BD963C4F3}"/>
              </a:ext>
            </a:extLst>
          </p:cNvPr>
          <p:cNvSpPr txBox="1"/>
          <p:nvPr/>
        </p:nvSpPr>
        <p:spPr>
          <a:xfrm>
            <a:off x="3538729" y="1554480"/>
            <a:ext cx="8193024" cy="4524315"/>
          </a:xfrm>
          <a:prstGeom prst="rect">
            <a:avLst/>
          </a:prstGeom>
          <a:noFill/>
        </p:spPr>
        <p:txBody>
          <a:bodyPr wrap="square">
            <a:spAutoFit/>
          </a:bodyPr>
          <a:lstStyle/>
          <a:p>
            <a:pPr marL="450215" marR="269875">
              <a:buNone/>
            </a:pPr>
            <a:r>
              <a:rPr lang="en-US" sz="16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OB19</a:t>
            </a:r>
            <a:r>
              <a:rPr lang="en-US" sz="16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Ensures the district protects the natural beauty of the Kent Downs and biodiversity net gain is delivered on any new development. The assessment that was included in the application for ST5-1 identified biodiversity </a:t>
            </a:r>
            <a:r>
              <a:rPr lang="en-US" sz="1600" i="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loss,</a:t>
            </a:r>
            <a:r>
              <a:rPr lang="en-US" sz="16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not net gain. Inclusion of this site is in conflict with SDC policy.</a:t>
            </a:r>
            <a:endParaRPr lang="en-GB" sz="16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450215" marR="269875">
              <a:buNone/>
            </a:pPr>
            <a:r>
              <a:rPr lang="en-US" sz="16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600" dirty="0">
              <a:solidFill>
                <a:srgbClr val="000000"/>
              </a:solidFill>
              <a:uFill>
                <a:solidFill>
                  <a:srgbClr val="000000"/>
                </a:solidFill>
              </a:uFill>
              <a:latin typeface="Helvetica Neue"/>
              <a:ea typeface="Arial Unicode MS" panose="020B0604020202020204" pitchFamily="34" charset="-128"/>
              <a:cs typeface="Arial Unicode MS" panose="020B0604020202020204" pitchFamily="34" charset="-128"/>
            </a:endParaRPr>
          </a:p>
          <a:p>
            <a:pPr marL="450215" marR="269875">
              <a:buNone/>
            </a:pPr>
            <a:r>
              <a:rPr lang="en-US" sz="16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The inclusion of ST5-1 will have a negative impact on the natural beauty of the landscape of the site.  The ‘Public Rights Of Way’ Act (2000) states that public authorities should seek to further the purpose of enhancing the beauty of the area.  Site ST5-1 is located in the North Downs has 66 hectares of open countryside with PROWs that would be not be enhanced by the building of 810 units. These homes would also impact on the dark skies. This is in direct conflict with </a:t>
            </a:r>
            <a:r>
              <a:rPr lang="en-US" sz="16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SDC policy NE 8.10</a:t>
            </a:r>
            <a:endParaRPr lang="en-GB" sz="16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L="450215" marR="269875">
              <a:buNone/>
            </a:pPr>
            <a:r>
              <a:rPr lang="en-US" sz="16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6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lvl="1"/>
            <a:r>
              <a:rPr lang="en-GB" sz="1600" b="1" dirty="0">
                <a:effectLst/>
                <a:latin typeface="Calibri" panose="020F0502020204030204" pitchFamily="34" charset="0"/>
                <a:ea typeface="Times New Roman" panose="02020603050405020304" pitchFamily="18" charset="0"/>
              </a:rPr>
              <a:t>SDC is not following NPPF policy or its own BW3 8.47 </a:t>
            </a:r>
            <a:r>
              <a:rPr lang="en-GB" sz="1600" dirty="0">
                <a:effectLst/>
                <a:latin typeface="Calibri" panose="020F0502020204030204" pitchFamily="34" charset="0"/>
                <a:ea typeface="Times New Roman" panose="02020603050405020304" pitchFamily="18" charset="0"/>
              </a:rPr>
              <a:t>See figure</a:t>
            </a:r>
            <a:r>
              <a:rPr lang="en-GB" sz="1600" b="1" dirty="0">
                <a:effectLst/>
                <a:latin typeface="Calibri" panose="020F0502020204030204" pitchFamily="34" charset="0"/>
                <a:ea typeface="Times New Roman" panose="02020603050405020304" pitchFamily="18" charset="0"/>
              </a:rPr>
              <a:t> 8.5 p265 </a:t>
            </a:r>
            <a:r>
              <a:rPr lang="en-GB" sz="1600" dirty="0">
                <a:effectLst/>
                <a:latin typeface="Calibri" panose="020F0502020204030204" pitchFamily="34" charset="0"/>
                <a:ea typeface="Times New Roman" panose="02020603050405020304" pitchFamily="18" charset="0"/>
              </a:rPr>
              <a:t>by including site    ST5-1. Halstead parish is identified as ‘very good’ and ‘good quality’ agricultural land in the location of ST5-1.  </a:t>
            </a:r>
            <a:r>
              <a:rPr lang="en-GB" sz="1600" b="1" dirty="0">
                <a:effectLst/>
                <a:latin typeface="Calibri" panose="020F0502020204030204" pitchFamily="34" charset="0"/>
                <a:ea typeface="Times New Roman" panose="02020603050405020304" pitchFamily="18" charset="0"/>
              </a:rPr>
              <a:t>NPPF</a:t>
            </a:r>
            <a:r>
              <a:rPr lang="en-GB" sz="1600" dirty="0">
                <a:effectLst/>
                <a:latin typeface="Calibri" panose="020F0502020204030204" pitchFamily="34" charset="0"/>
                <a:ea typeface="Times New Roman" panose="02020603050405020304" pitchFamily="18" charset="0"/>
              </a:rPr>
              <a:t> recognises the benefits of this land and states that plans should allocate land with least environmental or amenity value. When looking at the map of the district (p.285) Halstead is not a ‘poor quality’ area; in fact it is ‘very good’ according to SDC’s own gradings.</a:t>
            </a:r>
            <a:endParaRPr lang="en-GB" sz="1600" dirty="0"/>
          </a:p>
        </p:txBody>
      </p:sp>
    </p:spTree>
    <p:extLst>
      <p:ext uri="{BB962C8B-B14F-4D97-AF65-F5344CB8AC3E}">
        <p14:creationId xmlns:p14="http://schemas.microsoft.com/office/powerpoint/2010/main" val="810598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608DF-3D69-F723-C76F-BCA00BEE9336}"/>
              </a:ext>
            </a:extLst>
          </p:cNvPr>
          <p:cNvSpPr>
            <a:spLocks noGrp="1"/>
          </p:cNvSpPr>
          <p:nvPr>
            <p:ph type="title"/>
          </p:nvPr>
        </p:nvSpPr>
        <p:spPr>
          <a:xfrm>
            <a:off x="838200" y="448254"/>
            <a:ext cx="10515600" cy="466148"/>
          </a:xfrm>
        </p:spPr>
        <p:txBody>
          <a:bodyPr>
            <a:normAutofit fontScale="90000"/>
          </a:bodyPr>
          <a:lstStyle/>
          <a:p>
            <a:br>
              <a:rPr lang="en-US" sz="4400" b="1" u="sng" dirty="0">
                <a:ln>
                  <a:noFill/>
                </a:ln>
                <a:solidFill>
                  <a:srgbClr val="538135"/>
                </a:solidFill>
                <a:effectLst/>
                <a:uFill>
                  <a:solidFill>
                    <a:srgbClr val="AA7942"/>
                  </a:solidFill>
                </a:uFill>
                <a:latin typeface="Calibri" panose="020F0502020204030204" pitchFamily="34" charset="0"/>
                <a:ea typeface="Arial Unicode MS" panose="020B0604020202020204" pitchFamily="34" charset="-128"/>
                <a:cs typeface="Arial Unicode MS" panose="020B0604020202020204" pitchFamily="34" charset="-128"/>
              </a:rPr>
            </a:br>
            <a:r>
              <a:rPr lang="en-US" sz="4400" b="1" u="sng" dirty="0">
                <a:ln>
                  <a:noFill/>
                </a:ln>
                <a:solidFill>
                  <a:srgbClr val="538135"/>
                </a:solidFill>
                <a:effectLst/>
                <a:uFill>
                  <a:solidFill>
                    <a:srgbClr val="AA7942"/>
                  </a:solidFill>
                </a:uFill>
                <a:latin typeface="Calibri" panose="020F0502020204030204" pitchFamily="34" charset="0"/>
                <a:ea typeface="Arial Unicode MS" panose="020B0604020202020204" pitchFamily="34" charset="-128"/>
                <a:cs typeface="Arial Unicode MS" panose="020B0604020202020204" pitchFamily="34" charset="-128"/>
              </a:rPr>
              <a:t>Infrastructure and Community Policy IN</a:t>
            </a:r>
            <a:br>
              <a:rPr lang="en-GB" sz="18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rPr>
            </a:br>
            <a:endParaRPr lang="en-GB" dirty="0"/>
          </a:p>
        </p:txBody>
      </p:sp>
      <p:sp>
        <p:nvSpPr>
          <p:cNvPr id="3" name="TextBox 2">
            <a:extLst>
              <a:ext uri="{FF2B5EF4-FFF2-40B4-BE49-F238E27FC236}">
                <a16:creationId xmlns:a16="http://schemas.microsoft.com/office/drawing/2014/main" id="{EE782902-3B92-70E1-116D-CA8D6A7FFD7C}"/>
              </a:ext>
            </a:extLst>
          </p:cNvPr>
          <p:cNvSpPr txBox="1"/>
          <p:nvPr/>
        </p:nvSpPr>
        <p:spPr>
          <a:xfrm>
            <a:off x="129309" y="948690"/>
            <a:ext cx="11794836" cy="5909310"/>
          </a:xfrm>
          <a:prstGeom prst="rect">
            <a:avLst/>
          </a:prstGeom>
          <a:noFill/>
        </p:spPr>
        <p:txBody>
          <a:bodyPr wrap="square" rtlCol="0">
            <a:spAutoFit/>
          </a:bodyPr>
          <a:lstStyle/>
          <a:p>
            <a:pPr marL="742950" lvl="1" indent="-285750">
              <a:buFont typeface="Arial" panose="020B0604020202020204" pitchFamily="34" charset="0"/>
              <a:buChar char="•"/>
            </a:pPr>
            <a:r>
              <a:rPr lang="en-US" dirty="0"/>
              <a:t>Can development realistically be supported and delivered? </a:t>
            </a:r>
            <a:endParaRPr lang="en-GB" dirty="0"/>
          </a:p>
          <a:p>
            <a:pPr marL="742950" lvl="1" indent="-285750">
              <a:buFont typeface="Arial" panose="020B0604020202020204" pitchFamily="34" charset="0"/>
              <a:buChar char="•"/>
            </a:pPr>
            <a:r>
              <a:rPr lang="en-US" dirty="0"/>
              <a:t>Has the plan properly assessed congestion, safety and sustainable transport?</a:t>
            </a:r>
            <a:endParaRPr lang="en-GB" dirty="0"/>
          </a:p>
          <a:p>
            <a:pPr marL="742950" lvl="1" indent="-285750">
              <a:buFont typeface="Arial" panose="020B0604020202020204" pitchFamily="34" charset="0"/>
              <a:buChar char="•"/>
            </a:pPr>
            <a:r>
              <a:rPr lang="en-US" dirty="0"/>
              <a:t>Is there sufficient capacity, or is development proposed ahead of essential infrastructure.</a:t>
            </a:r>
            <a:endParaRPr lang="en-GB" dirty="0"/>
          </a:p>
          <a:p>
            <a:endParaRPr lang="en-GB" sz="800" dirty="0"/>
          </a:p>
          <a:p>
            <a:r>
              <a:rPr lang="en-US" b="1" dirty="0"/>
              <a:t>SDC </a:t>
            </a:r>
            <a:r>
              <a:rPr lang="en-US" dirty="0"/>
              <a:t>state in </a:t>
            </a:r>
            <a:r>
              <a:rPr lang="en-US" b="1" dirty="0"/>
              <a:t>IN 9.1</a:t>
            </a:r>
            <a:r>
              <a:rPr lang="en-US" dirty="0"/>
              <a:t> hat there will be significant investment in infrastructure and upgrading of existing infrastructure. This includes:</a:t>
            </a:r>
            <a:endParaRPr lang="en-GB" dirty="0"/>
          </a:p>
          <a:p>
            <a:pPr lvl="0"/>
            <a:r>
              <a:rPr lang="en-US" b="1" dirty="0"/>
              <a:t>Transport </a:t>
            </a:r>
            <a:r>
              <a:rPr lang="en-US" dirty="0"/>
              <a:t>- public, parking, walking and cycling.</a:t>
            </a:r>
            <a:endParaRPr lang="en-GB" dirty="0"/>
          </a:p>
          <a:p>
            <a:pPr lvl="0"/>
            <a:r>
              <a:rPr lang="en-US" b="1" dirty="0"/>
              <a:t>Green and Blue Infrastructure </a:t>
            </a:r>
            <a:r>
              <a:rPr lang="en-US" dirty="0"/>
              <a:t>- PROW, Green spaces, protected landscapes (ANOB)</a:t>
            </a:r>
            <a:endParaRPr lang="en-GB" dirty="0"/>
          </a:p>
          <a:p>
            <a:pPr lvl="0"/>
            <a:r>
              <a:rPr lang="en-US" b="1" dirty="0"/>
              <a:t>Social infrastructure </a:t>
            </a:r>
            <a:r>
              <a:rPr lang="en-US" dirty="0"/>
              <a:t>- Education, Health, Sports and leisure facilities, Emergency services, Libraries and community </a:t>
            </a:r>
            <a:r>
              <a:rPr lang="en-US" dirty="0" err="1"/>
              <a:t>centres</a:t>
            </a:r>
            <a:r>
              <a:rPr lang="en-US" dirty="0"/>
              <a:t>.</a:t>
            </a:r>
            <a:endParaRPr lang="en-GB" dirty="0"/>
          </a:p>
          <a:p>
            <a:pPr lvl="0"/>
            <a:r>
              <a:rPr lang="en-US" b="1" dirty="0"/>
              <a:t>Utilities and hard infrastructure</a:t>
            </a:r>
            <a:r>
              <a:rPr lang="en-US" dirty="0"/>
              <a:t> - electricity, gas, water, sewerage, waste and recycling, telecommunications and broadband.  </a:t>
            </a:r>
            <a:endParaRPr lang="en-GB" dirty="0"/>
          </a:p>
          <a:p>
            <a:pPr lvl="0"/>
            <a:endParaRPr lang="en-GB" sz="800" dirty="0"/>
          </a:p>
          <a:p>
            <a:r>
              <a:rPr lang="en-US" dirty="0"/>
              <a:t>This does not address many areas of infrastructure that the sites in the plan for Halstead, (</a:t>
            </a:r>
            <a:r>
              <a:rPr lang="en-US" dirty="0" err="1"/>
              <a:t>totalling</a:t>
            </a:r>
            <a:r>
              <a:rPr lang="en-US" dirty="0"/>
              <a:t>  1,596 units) will need.</a:t>
            </a:r>
            <a:endParaRPr lang="en-GB" dirty="0"/>
          </a:p>
          <a:p>
            <a:endParaRPr lang="en-GB" sz="800" dirty="0"/>
          </a:p>
          <a:p>
            <a:r>
              <a:rPr lang="en-US" dirty="0"/>
              <a:t>The only other infrastructure planned is A21/Hewitts roundabout capacity improvements: “</a:t>
            </a:r>
            <a:r>
              <a:rPr lang="en-US" i="1" dirty="0"/>
              <a:t>to improve capacity at junctions through widening works. This will be developer-funded”</a:t>
            </a:r>
            <a:r>
              <a:rPr lang="en-US" dirty="0"/>
              <a:t>.  TfL are waiting for the developer to agree payment for any essential road safety works, such as addressing speeding around the roundabout and the adjoining A21 by the use of speed cameras and traffic lights.</a:t>
            </a:r>
            <a:endParaRPr lang="en-GB" dirty="0"/>
          </a:p>
          <a:p>
            <a:endParaRPr lang="en-GB" sz="800" dirty="0"/>
          </a:p>
          <a:p>
            <a:r>
              <a:rPr lang="en-US" dirty="0"/>
              <a:t>Knockholt station will have step-free access to platform 2, increased staffing hours, and improved access to station and carpark which, again, will be developer funded.</a:t>
            </a:r>
            <a:endParaRPr lang="en-GB" dirty="0"/>
          </a:p>
        </p:txBody>
      </p:sp>
    </p:spTree>
    <p:extLst>
      <p:ext uri="{BB962C8B-B14F-4D97-AF65-F5344CB8AC3E}">
        <p14:creationId xmlns:p14="http://schemas.microsoft.com/office/powerpoint/2010/main" val="840830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09A73-E385-1F36-2FAC-FFFDDD267F79}"/>
              </a:ext>
            </a:extLst>
          </p:cNvPr>
          <p:cNvSpPr>
            <a:spLocks noGrp="1"/>
          </p:cNvSpPr>
          <p:nvPr>
            <p:ph type="title"/>
          </p:nvPr>
        </p:nvSpPr>
        <p:spPr/>
        <p:txBody>
          <a:bodyPr/>
          <a:lstStyle/>
          <a:p>
            <a:endParaRPr lang="en-GB"/>
          </a:p>
        </p:txBody>
      </p:sp>
      <p:pic>
        <p:nvPicPr>
          <p:cNvPr id="3" name="officeArt object">
            <a:extLst>
              <a:ext uri="{FF2B5EF4-FFF2-40B4-BE49-F238E27FC236}">
                <a16:creationId xmlns:a16="http://schemas.microsoft.com/office/drawing/2014/main" id="{413734D0-E0EF-285A-13CF-2A1611E48457}"/>
              </a:ext>
            </a:extLst>
          </p:cNvPr>
          <p:cNvPicPr/>
          <p:nvPr/>
        </p:nvPicPr>
        <p:blipFill>
          <a:blip r:embed="rId2"/>
          <a:stretch>
            <a:fillRect/>
          </a:stretch>
        </p:blipFill>
        <p:spPr>
          <a:xfrm>
            <a:off x="930592" y="339407"/>
            <a:ext cx="10330815" cy="6179185"/>
          </a:xfrm>
          <a:prstGeom prst="rect">
            <a:avLst/>
          </a:prstGeom>
          <a:ln w="12700" cap="flat">
            <a:noFill/>
            <a:miter lim="400000"/>
          </a:ln>
          <a:effectLst/>
        </p:spPr>
      </p:pic>
    </p:spTree>
    <p:extLst>
      <p:ext uri="{BB962C8B-B14F-4D97-AF65-F5344CB8AC3E}">
        <p14:creationId xmlns:p14="http://schemas.microsoft.com/office/powerpoint/2010/main" val="756875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5D9AB-1195-62D8-DD6B-171C033E67B0}"/>
              </a:ext>
            </a:extLst>
          </p:cNvPr>
          <p:cNvSpPr>
            <a:spLocks noGrp="1"/>
          </p:cNvSpPr>
          <p:nvPr>
            <p:ph type="title"/>
          </p:nvPr>
        </p:nvSpPr>
        <p:spPr>
          <a:xfrm>
            <a:off x="838200" y="365126"/>
            <a:ext cx="10515600" cy="1140402"/>
          </a:xfrm>
        </p:spPr>
        <p:txBody>
          <a:bodyPr>
            <a:normAutofit fontScale="90000"/>
          </a:bodyPr>
          <a:lstStyle/>
          <a:p>
            <a:pPr marR="269875"/>
            <a:br>
              <a:rPr lang="en-US" sz="4400" b="1" u="sng" dirty="0">
                <a:ln>
                  <a:noFill/>
                </a:ln>
                <a:solidFill>
                  <a:srgbClr val="538135"/>
                </a:solidFill>
                <a:effectLst/>
                <a:uFill>
                  <a:solidFill>
                    <a:srgbClr val="FF2600"/>
                  </a:solidFill>
                </a:uFill>
                <a:latin typeface="Calibri" panose="020F0502020204030204" pitchFamily="34" charset="0"/>
                <a:ea typeface="Arial Unicode MS" panose="020B0604020202020204" pitchFamily="34" charset="-128"/>
                <a:cs typeface="Arial Unicode MS" panose="020B0604020202020204" pitchFamily="34" charset="-128"/>
              </a:rPr>
            </a:br>
            <a:r>
              <a:rPr lang="en-US" sz="4400" b="1" u="sng" dirty="0">
                <a:ln>
                  <a:noFill/>
                </a:ln>
                <a:solidFill>
                  <a:srgbClr val="538135"/>
                </a:solidFill>
                <a:effectLst/>
                <a:uFill>
                  <a:solidFill>
                    <a:srgbClr val="FF2600"/>
                  </a:solidFill>
                </a:uFill>
                <a:latin typeface="Calibri" panose="020F0502020204030204" pitchFamily="34" charset="0"/>
                <a:ea typeface="Arial Unicode MS" panose="020B0604020202020204" pitchFamily="34" charset="-128"/>
                <a:cs typeface="Arial Unicode MS" panose="020B0604020202020204" pitchFamily="34" charset="-128"/>
              </a:rPr>
              <a:t>Transport T </a:t>
            </a:r>
            <a:br>
              <a:rPr lang="en-GB" sz="18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rPr>
            </a:br>
            <a:endParaRPr lang="en-GB" dirty="0"/>
          </a:p>
        </p:txBody>
      </p:sp>
      <p:sp>
        <p:nvSpPr>
          <p:cNvPr id="3" name="TextBox 2">
            <a:extLst>
              <a:ext uri="{FF2B5EF4-FFF2-40B4-BE49-F238E27FC236}">
                <a16:creationId xmlns:a16="http://schemas.microsoft.com/office/drawing/2014/main" id="{1E8D2900-DC3A-E270-0090-7728BC1D9543}"/>
              </a:ext>
            </a:extLst>
          </p:cNvPr>
          <p:cNvSpPr txBox="1"/>
          <p:nvPr/>
        </p:nvSpPr>
        <p:spPr>
          <a:xfrm>
            <a:off x="838200" y="2281382"/>
            <a:ext cx="10688782" cy="2862322"/>
          </a:xfrm>
          <a:prstGeom prst="rect">
            <a:avLst/>
          </a:prstGeom>
          <a:noFill/>
        </p:spPr>
        <p:txBody>
          <a:bodyPr wrap="square" rtlCol="0">
            <a:spAutoFit/>
          </a:bodyPr>
          <a:lstStyle/>
          <a:p>
            <a:pPr marR="269875">
              <a:buNone/>
            </a:pPr>
            <a:r>
              <a:rPr lang="en-US" sz="18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T10.2 </a:t>
            </a: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The plan focuses on the delivery of a sustainable movement network that supports healthy, inclusive and low-carbon patterns of movement, and provides realistic choice for how people travel in everyday lives.  It aims to reduce the need to travel by private car and supports the creation of well-functioning places. </a:t>
            </a:r>
            <a:endParaRPr lang="en-GB" sz="105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R="269875">
              <a:buNone/>
            </a:pP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05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R="269875">
              <a:buNone/>
            </a:pPr>
            <a:r>
              <a:rPr lang="en-US" sz="18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T10.11 </a:t>
            </a: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in the Plan recognises that the district has higher-than-average car ownership, particularly in rural areas, indicating the reliance on private vehicles.</a:t>
            </a:r>
            <a:endParaRPr lang="en-GB" sz="105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R="269875">
              <a:buNone/>
            </a:pP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a:t>
            </a:r>
            <a:endParaRPr lang="en-GB" sz="105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a:p>
            <a:pPr marR="269875">
              <a:buNone/>
            </a:pP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As evidenced in the </a:t>
            </a:r>
            <a:r>
              <a:rPr lang="en-US" sz="18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Local Plan Site Assessment Report (August 2026) </a:t>
            </a: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p.13, at </a:t>
            </a:r>
            <a:r>
              <a:rPr lang="en-US" sz="1800" b="1"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3.3 Stage 1 Results Summary</a:t>
            </a:r>
            <a:r>
              <a:rPr lang="en-US" sz="18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 Halstead is identified as a ‘red cluster’, which means it is car-dependent and that there is a “low potential for modal shift”.</a:t>
            </a:r>
            <a:endParaRPr lang="en-GB" sz="105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9116292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CFC56-8673-8FAA-1378-74E61BF76BEF}"/>
              </a:ext>
            </a:extLst>
          </p:cNvPr>
          <p:cNvSpPr>
            <a:spLocks noGrp="1"/>
          </p:cNvSpPr>
          <p:nvPr>
            <p:ph type="title"/>
          </p:nvPr>
        </p:nvSpPr>
        <p:spPr>
          <a:xfrm>
            <a:off x="838200" y="365125"/>
            <a:ext cx="10515600" cy="798657"/>
          </a:xfrm>
        </p:spPr>
        <p:txBody>
          <a:bodyPr>
            <a:normAutofit fontScale="90000"/>
          </a:bodyPr>
          <a:lstStyle/>
          <a:p>
            <a:pPr marR="269875"/>
            <a:br>
              <a:rPr lang="en-US" sz="4400" b="1" u="sng" dirty="0">
                <a:ln>
                  <a:noFill/>
                </a:ln>
                <a:solidFill>
                  <a:srgbClr val="538135"/>
                </a:solidFill>
                <a:effectLst/>
                <a:uFill>
                  <a:solidFill>
                    <a:srgbClr val="FF2600"/>
                  </a:solidFill>
                </a:uFill>
                <a:latin typeface="Calibri" panose="020F0502020204030204" pitchFamily="34" charset="0"/>
                <a:ea typeface="Arial Unicode MS" panose="020B0604020202020204" pitchFamily="34" charset="-128"/>
                <a:cs typeface="Arial Unicode MS" panose="020B0604020202020204" pitchFamily="34" charset="-128"/>
              </a:rPr>
            </a:br>
            <a:r>
              <a:rPr lang="en-US" sz="4400" b="1" u="sng" dirty="0">
                <a:ln>
                  <a:noFill/>
                </a:ln>
                <a:solidFill>
                  <a:srgbClr val="538135"/>
                </a:solidFill>
                <a:effectLst/>
                <a:uFill>
                  <a:solidFill>
                    <a:srgbClr val="FF2600"/>
                  </a:solidFill>
                </a:uFill>
                <a:latin typeface="Calibri" panose="020F0502020204030204" pitchFamily="34" charset="0"/>
                <a:ea typeface="Arial Unicode MS" panose="020B0604020202020204" pitchFamily="34" charset="-128"/>
                <a:cs typeface="Arial Unicode MS" panose="020B0604020202020204" pitchFamily="34" charset="-128"/>
              </a:rPr>
              <a:t>Has the Plan been Positively Prepared? </a:t>
            </a:r>
            <a:br>
              <a:rPr lang="en-GB" sz="18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rPr>
            </a:br>
            <a:r>
              <a:rPr lang="en-US" sz="3600" b="1" u="sng" dirty="0">
                <a:ln>
                  <a:noFill/>
                </a:ln>
                <a:solidFill>
                  <a:srgbClr val="538135"/>
                </a:solidFill>
                <a:effectLst/>
                <a:uFill>
                  <a:solidFill>
                    <a:srgbClr val="FF2600"/>
                  </a:solidFill>
                </a:uFill>
                <a:latin typeface="Calibri" panose="020F0502020204030204" pitchFamily="34" charset="0"/>
                <a:ea typeface="Arial Unicode MS" panose="020B0604020202020204" pitchFamily="34" charset="-128"/>
                <a:cs typeface="Arial Unicode MS" panose="020B0604020202020204" pitchFamily="34" charset="-128"/>
              </a:rPr>
              <a:t>Additional inaccuracies in the Plan</a:t>
            </a:r>
            <a:br>
              <a:rPr lang="en-GB" sz="1800" dirty="0">
                <a:ln>
                  <a:noFill/>
                </a:ln>
                <a:solidFill>
                  <a:srgbClr val="000000"/>
                </a:solidFill>
                <a:effectLst/>
                <a:uFill>
                  <a:solidFill>
                    <a:srgbClr val="000000"/>
                  </a:solidFill>
                </a:uFill>
                <a:latin typeface="Helvetica Neue"/>
                <a:ea typeface="Arial Unicode MS" panose="020B0604020202020204" pitchFamily="34" charset="-128"/>
                <a:cs typeface="Arial Unicode MS" panose="020B0604020202020204" pitchFamily="34" charset="-128"/>
              </a:rPr>
            </a:br>
            <a:endParaRPr lang="en-GB" dirty="0"/>
          </a:p>
        </p:txBody>
      </p:sp>
      <p:sp>
        <p:nvSpPr>
          <p:cNvPr id="3" name="TextBox 2">
            <a:extLst>
              <a:ext uri="{FF2B5EF4-FFF2-40B4-BE49-F238E27FC236}">
                <a16:creationId xmlns:a16="http://schemas.microsoft.com/office/drawing/2014/main" id="{699DB2F1-6CF5-E9BA-8139-9F34D792FF91}"/>
              </a:ext>
            </a:extLst>
          </p:cNvPr>
          <p:cNvSpPr txBox="1"/>
          <p:nvPr/>
        </p:nvSpPr>
        <p:spPr>
          <a:xfrm>
            <a:off x="969818" y="1838036"/>
            <a:ext cx="10515600" cy="3139321"/>
          </a:xfrm>
          <a:prstGeom prst="rect">
            <a:avLst/>
          </a:prstGeom>
          <a:noFill/>
        </p:spPr>
        <p:txBody>
          <a:bodyPr wrap="square" rtlCol="0">
            <a:spAutoFit/>
          </a:bodyPr>
          <a:lstStyle/>
          <a:p>
            <a:r>
              <a:rPr lang="en-US" b="1" dirty="0"/>
              <a:t>DS 01 4.37 (</a:t>
            </a:r>
            <a:r>
              <a:rPr lang="en-US" dirty="0"/>
              <a:t>p.55)  </a:t>
            </a:r>
            <a:endParaRPr lang="en-GB" dirty="0"/>
          </a:p>
          <a:p>
            <a:pPr marL="742950" lvl="1" indent="-285750">
              <a:buFont typeface="Arial" panose="020B0604020202020204" pitchFamily="34" charset="0"/>
              <a:buChar char="•"/>
            </a:pPr>
            <a:r>
              <a:rPr lang="en-US" b="1" dirty="0"/>
              <a:t>ST1-5:</a:t>
            </a:r>
            <a:r>
              <a:rPr lang="en-US" dirty="0"/>
              <a:t>   ‘714’ homes.  On previous page ‘741’.   It should be 810.</a:t>
            </a:r>
            <a:endParaRPr lang="en-GB" dirty="0"/>
          </a:p>
          <a:p>
            <a:pPr marL="742950" lvl="1" indent="-285750">
              <a:buFont typeface="Arial" panose="020B0604020202020204" pitchFamily="34" charset="0"/>
              <a:buChar char="•"/>
            </a:pPr>
            <a:r>
              <a:rPr lang="en-US" dirty="0"/>
              <a:t>Also states it is a former golf course and driving range. That was 8 years ago - it is now re-</a:t>
            </a:r>
            <a:r>
              <a:rPr lang="en-US" dirty="0" err="1"/>
              <a:t>wilded</a:t>
            </a:r>
            <a:r>
              <a:rPr lang="en-US" dirty="0"/>
              <a:t>. </a:t>
            </a:r>
            <a:endParaRPr lang="en-GB" dirty="0"/>
          </a:p>
          <a:p>
            <a:pPr marL="742950" lvl="1" indent="-285750">
              <a:buFont typeface="Arial" panose="020B0604020202020204" pitchFamily="34" charset="0"/>
              <a:buChar char="•"/>
            </a:pPr>
            <a:r>
              <a:rPr lang="en-US" dirty="0"/>
              <a:t>Club house - this was burnt down in 2018. </a:t>
            </a:r>
            <a:endParaRPr lang="en-GB" dirty="0"/>
          </a:p>
          <a:p>
            <a:pPr marL="742950" lvl="1" indent="-285750">
              <a:buFont typeface="Arial" panose="020B0604020202020204" pitchFamily="34" charset="0"/>
              <a:buChar char="•"/>
            </a:pPr>
            <a:r>
              <a:rPr lang="en-US" dirty="0"/>
              <a:t>It states areas of </a:t>
            </a:r>
            <a:r>
              <a:rPr lang="en-US" dirty="0" err="1"/>
              <a:t>hardstanding</a:t>
            </a:r>
            <a:r>
              <a:rPr lang="en-US" dirty="0"/>
              <a:t> - but does not state the sizes of these, which is under 0.5 hectare. </a:t>
            </a:r>
            <a:endParaRPr lang="en-GB" dirty="0"/>
          </a:p>
          <a:p>
            <a:pPr marL="742950" lvl="1" indent="-285750">
              <a:buFont typeface="Arial" panose="020B0604020202020204" pitchFamily="34" charset="0"/>
              <a:buChar char="•"/>
            </a:pPr>
            <a:r>
              <a:rPr lang="en-US" dirty="0"/>
              <a:t>Not accurate description of high performing greenbelt.</a:t>
            </a:r>
            <a:endParaRPr lang="en-GB" dirty="0"/>
          </a:p>
          <a:p>
            <a:r>
              <a:rPr lang="en-US" dirty="0"/>
              <a:t> </a:t>
            </a:r>
            <a:endParaRPr lang="en-GB" dirty="0"/>
          </a:p>
          <a:p>
            <a:r>
              <a:rPr lang="en-US" b="1" dirty="0"/>
              <a:t>Design DE3 5.18 “</a:t>
            </a:r>
            <a:r>
              <a:rPr lang="en-US" i="1" dirty="0"/>
              <a:t>Each of the larger sites in the plan has a development brief where we set out our high-level vision and expectations for the site as well as bring together the other policy considerations into one document - this will be assessed at the Reserved Matters stage of the outline Planning Application”</a:t>
            </a:r>
            <a:r>
              <a:rPr lang="en-US" dirty="0"/>
              <a:t>.  This should be included now.</a:t>
            </a:r>
            <a:endParaRPr lang="en-GB" dirty="0"/>
          </a:p>
        </p:txBody>
      </p:sp>
    </p:spTree>
    <p:extLst>
      <p:ext uri="{BB962C8B-B14F-4D97-AF65-F5344CB8AC3E}">
        <p14:creationId xmlns:p14="http://schemas.microsoft.com/office/powerpoint/2010/main" val="518073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29D2D-5B2A-FA45-427D-46F62DED292F}"/>
              </a:ext>
            </a:extLst>
          </p:cNvPr>
          <p:cNvSpPr>
            <a:spLocks noGrp="1"/>
          </p:cNvSpPr>
          <p:nvPr>
            <p:ph type="title"/>
          </p:nvPr>
        </p:nvSpPr>
        <p:spPr>
          <a:xfrm>
            <a:off x="838200" y="281998"/>
            <a:ext cx="10515600" cy="1325563"/>
          </a:xfrm>
        </p:spPr>
        <p:txBody>
          <a:bodyPr/>
          <a:lstStyle/>
          <a:p>
            <a:r>
              <a:rPr lang="en-GB" dirty="0">
                <a:solidFill>
                  <a:schemeClr val="accent6">
                    <a:lumMod val="75000"/>
                  </a:schemeClr>
                </a:solidFill>
              </a:rPr>
              <a:t>Filling in the Reg 19 Form</a:t>
            </a:r>
          </a:p>
        </p:txBody>
      </p:sp>
      <p:pic>
        <p:nvPicPr>
          <p:cNvPr id="9" name="Picture 8">
            <a:extLst>
              <a:ext uri="{FF2B5EF4-FFF2-40B4-BE49-F238E27FC236}">
                <a16:creationId xmlns:a16="http://schemas.microsoft.com/office/drawing/2014/main" id="{3AEECDB5-C831-6592-3267-4B16744CC9A6}"/>
              </a:ext>
            </a:extLst>
          </p:cNvPr>
          <p:cNvPicPr>
            <a:picLocks noChangeAspect="1"/>
          </p:cNvPicPr>
          <p:nvPr/>
        </p:nvPicPr>
        <p:blipFill>
          <a:blip r:embed="rId2">
            <a:extLst>
              <a:ext uri="{28A0092B-C50C-407E-A947-70E740481C1C}">
                <a14:useLocalDpi xmlns:a14="http://schemas.microsoft.com/office/drawing/2010/main" val="0"/>
              </a:ext>
            </a:extLst>
          </a:blip>
          <a:srcRect l="16094" t="17729" r="17734" b="3634"/>
          <a:stretch>
            <a:fillRect/>
          </a:stretch>
        </p:blipFill>
        <p:spPr>
          <a:xfrm>
            <a:off x="649224" y="1450213"/>
            <a:ext cx="8466201" cy="5407787"/>
          </a:xfrm>
          <a:prstGeom prst="rect">
            <a:avLst/>
          </a:prstGeom>
        </p:spPr>
      </p:pic>
      <p:sp>
        <p:nvSpPr>
          <p:cNvPr id="10" name="TextBox 9">
            <a:extLst>
              <a:ext uri="{FF2B5EF4-FFF2-40B4-BE49-F238E27FC236}">
                <a16:creationId xmlns:a16="http://schemas.microsoft.com/office/drawing/2014/main" id="{B4ED6852-9438-D573-73DD-8D154D6DF1DD}"/>
              </a:ext>
            </a:extLst>
          </p:cNvPr>
          <p:cNvSpPr txBox="1"/>
          <p:nvPr/>
        </p:nvSpPr>
        <p:spPr>
          <a:xfrm>
            <a:off x="6938962" y="867214"/>
            <a:ext cx="1752551" cy="646331"/>
          </a:xfrm>
          <a:prstGeom prst="rect">
            <a:avLst/>
          </a:prstGeom>
          <a:noFill/>
        </p:spPr>
        <p:txBody>
          <a:bodyPr wrap="square" rtlCol="0">
            <a:spAutoFit/>
          </a:bodyPr>
          <a:lstStyle/>
          <a:p>
            <a:r>
              <a:rPr lang="en-GB" dirty="0"/>
              <a:t>Paper copy form </a:t>
            </a:r>
          </a:p>
        </p:txBody>
      </p:sp>
    </p:spTree>
    <p:extLst>
      <p:ext uri="{BB962C8B-B14F-4D97-AF65-F5344CB8AC3E}">
        <p14:creationId xmlns:p14="http://schemas.microsoft.com/office/powerpoint/2010/main" val="278349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9FC47-B758-5B03-32C1-14DFFD6A6FD3}"/>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4EA63CEF-C46B-6852-D002-7585A4645E65}"/>
              </a:ext>
            </a:extLst>
          </p:cNvPr>
          <p:cNvPicPr>
            <a:picLocks noChangeAspect="1"/>
          </p:cNvPicPr>
          <p:nvPr/>
        </p:nvPicPr>
        <p:blipFill>
          <a:blip r:embed="rId2">
            <a:extLst>
              <a:ext uri="{28A0092B-C50C-407E-A947-70E740481C1C}">
                <a14:useLocalDpi xmlns:a14="http://schemas.microsoft.com/office/drawing/2010/main" val="0"/>
              </a:ext>
            </a:extLst>
          </a:blip>
          <a:srcRect l="16641" t="20203" r="20625" b="4360"/>
          <a:stretch>
            <a:fillRect/>
          </a:stretch>
        </p:blipFill>
        <p:spPr>
          <a:xfrm>
            <a:off x="1009650" y="287367"/>
            <a:ext cx="9601200" cy="6205508"/>
          </a:xfrm>
          <a:prstGeom prst="rect">
            <a:avLst/>
          </a:prstGeom>
        </p:spPr>
      </p:pic>
    </p:spTree>
    <p:extLst>
      <p:ext uri="{BB962C8B-B14F-4D97-AF65-F5344CB8AC3E}">
        <p14:creationId xmlns:p14="http://schemas.microsoft.com/office/powerpoint/2010/main" val="25740815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96E7C-1B97-8C63-E1A7-0EEE5CE91CBA}"/>
              </a:ext>
            </a:extLst>
          </p:cNvPr>
          <p:cNvSpPr>
            <a:spLocks noGrp="1"/>
          </p:cNvSpPr>
          <p:nvPr>
            <p:ph type="title"/>
          </p:nvPr>
        </p:nvSpPr>
        <p:spPr>
          <a:xfrm>
            <a:off x="257174" y="365125"/>
            <a:ext cx="11096625" cy="1325563"/>
          </a:xfrm>
        </p:spPr>
        <p:txBody>
          <a:bodyPr/>
          <a:lstStyle/>
          <a:p>
            <a:r>
              <a:rPr lang="en-GB" dirty="0">
                <a:solidFill>
                  <a:schemeClr val="accent6">
                    <a:lumMod val="75000"/>
                  </a:schemeClr>
                </a:solidFill>
              </a:rPr>
              <a:t>Completing the on-line form/ advice from Harry</a:t>
            </a:r>
          </a:p>
        </p:txBody>
      </p:sp>
      <p:sp>
        <p:nvSpPr>
          <p:cNvPr id="4" name="TextBox 3">
            <a:extLst>
              <a:ext uri="{FF2B5EF4-FFF2-40B4-BE49-F238E27FC236}">
                <a16:creationId xmlns:a16="http://schemas.microsoft.com/office/drawing/2014/main" id="{B57B704A-C2C4-CC9F-50ED-4E6DB8FB7FDB}"/>
              </a:ext>
            </a:extLst>
          </p:cNvPr>
          <p:cNvSpPr txBox="1"/>
          <p:nvPr/>
        </p:nvSpPr>
        <p:spPr>
          <a:xfrm>
            <a:off x="676405" y="1778696"/>
            <a:ext cx="10244006" cy="4154984"/>
          </a:xfrm>
          <a:prstGeom prst="rect">
            <a:avLst/>
          </a:prstGeom>
          <a:noFill/>
        </p:spPr>
        <p:txBody>
          <a:bodyPr wrap="square" rtlCol="0">
            <a:spAutoFit/>
          </a:bodyPr>
          <a:lstStyle/>
          <a:p>
            <a:r>
              <a:rPr lang="en-GB" dirty="0"/>
              <a:t>This has been a bit trickier for some to navigate </a:t>
            </a:r>
            <a:r>
              <a:rPr lang="en-GB" dirty="0">
                <a:hlinkClick r:id="rId2"/>
              </a:rPr>
              <a:t>https://www.sevenoaks.gov.uk/info/20069128/emerging_local_plan/914/local_plan_regulation_19_publication</a:t>
            </a:r>
            <a:endParaRPr lang="en-GB" dirty="0"/>
          </a:p>
          <a:p>
            <a:pPr marL="285750" indent="-285750">
              <a:spcAft>
                <a:spcPts val="600"/>
              </a:spcAft>
              <a:buFont typeface="Arial" panose="020B0604020202020204" pitchFamily="34" charset="0"/>
              <a:buChar char="•"/>
            </a:pPr>
            <a:r>
              <a:rPr lang="en-GB" dirty="0"/>
              <a:t>It is set out in a similar way to the paper copy on the have your say page.  However, some respondents have completed all sections and some have not.</a:t>
            </a:r>
          </a:p>
          <a:p>
            <a:pPr marL="285750" indent="-285750">
              <a:spcAft>
                <a:spcPts val="600"/>
              </a:spcAft>
              <a:buFont typeface="Arial" panose="020B0604020202020204" pitchFamily="34" charset="0"/>
              <a:buChar char="•"/>
            </a:pPr>
            <a:r>
              <a:rPr lang="en-GB" dirty="0"/>
              <a:t>The boxes fill up quickly so you can attach a word document if needed.</a:t>
            </a:r>
          </a:p>
          <a:p>
            <a:pPr marL="285750" indent="-285750">
              <a:spcAft>
                <a:spcPts val="600"/>
              </a:spcAft>
              <a:buFont typeface="Arial" panose="020B0604020202020204" pitchFamily="34" charset="0"/>
              <a:buChar char="•"/>
            </a:pPr>
            <a:r>
              <a:rPr lang="en-GB" dirty="0"/>
              <a:t>Having met briefly with SDC Harry, we have been informed that you can email your comments in to planning and they will complete the online form for you.</a:t>
            </a:r>
          </a:p>
          <a:p>
            <a:pPr marL="285750" indent="-285750">
              <a:spcAft>
                <a:spcPts val="600"/>
              </a:spcAft>
              <a:buFont typeface="Arial" panose="020B0604020202020204" pitchFamily="34" charset="0"/>
              <a:buChar char="•"/>
            </a:pPr>
            <a:r>
              <a:rPr lang="en-GB" dirty="0"/>
              <a:t>You need to ask for an ID reference when you mail so that you can see your response on SDC website.</a:t>
            </a:r>
          </a:p>
          <a:p>
            <a:pPr marL="285750" indent="-285750">
              <a:spcAft>
                <a:spcPts val="600"/>
              </a:spcAft>
              <a:buFont typeface="Arial" panose="020B0604020202020204" pitchFamily="34" charset="0"/>
              <a:buChar char="•"/>
            </a:pPr>
            <a:r>
              <a:rPr lang="en-GB" dirty="0"/>
              <a:t>All forms will go to the Planning Inspector</a:t>
            </a:r>
          </a:p>
          <a:p>
            <a:pPr marL="285750" indent="-285750">
              <a:spcAft>
                <a:spcPts val="600"/>
              </a:spcAft>
              <a:buFont typeface="Arial" panose="020B0604020202020204" pitchFamily="34" charset="0"/>
              <a:buChar char="•"/>
            </a:pPr>
            <a:r>
              <a:rPr lang="en-GB" dirty="0"/>
              <a:t>SDC will use the forms to create analysis</a:t>
            </a:r>
          </a:p>
          <a:p>
            <a:pPr marL="285750" indent="-285750">
              <a:spcAft>
                <a:spcPts val="600"/>
              </a:spcAft>
              <a:buFont typeface="Arial" panose="020B0604020202020204" pitchFamily="34" charset="0"/>
              <a:buChar char="•"/>
            </a:pPr>
            <a:r>
              <a:rPr lang="en-GB" dirty="0"/>
              <a:t>Several members of public have already been into SDC to complain/discuss forms</a:t>
            </a:r>
          </a:p>
        </p:txBody>
      </p:sp>
    </p:spTree>
    <p:extLst>
      <p:ext uri="{BB962C8B-B14F-4D97-AF65-F5344CB8AC3E}">
        <p14:creationId xmlns:p14="http://schemas.microsoft.com/office/powerpoint/2010/main" val="95612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000"/>
                                        <p:tgtEl>
                                          <p:spTgt spid="4">
                                            <p:txEl>
                                              <p:pRg st="1" end="1"/>
                                            </p:txEl>
                                          </p:spTgt>
                                        </p:tgtEl>
                                      </p:cBhvr>
                                    </p:animEffect>
                                    <p:anim calcmode="lin" valueType="num">
                                      <p:cBhvr>
                                        <p:cTn id="2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animEffect transition="in" filter="fade">
                                      <p:cBhvr>
                                        <p:cTn id="28" dur="1000"/>
                                        <p:tgtEl>
                                          <p:spTgt spid="4">
                                            <p:txEl>
                                              <p:pRg st="2" end="2"/>
                                            </p:txEl>
                                          </p:spTgt>
                                        </p:tgtEl>
                                      </p:cBhvr>
                                    </p:animEffect>
                                    <p:anim calcmode="lin" valueType="num">
                                      <p:cBhvr>
                                        <p:cTn id="2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3" end="3"/>
                                            </p:txEl>
                                          </p:spTgt>
                                        </p:tgtEl>
                                        <p:attrNameLst>
                                          <p:attrName>style.visibility</p:attrName>
                                        </p:attrNameLst>
                                      </p:cBhvr>
                                      <p:to>
                                        <p:strVal val="visible"/>
                                      </p:to>
                                    </p:set>
                                    <p:animEffect transition="in" filter="fade">
                                      <p:cBhvr>
                                        <p:cTn id="35" dur="1000"/>
                                        <p:tgtEl>
                                          <p:spTgt spid="4">
                                            <p:txEl>
                                              <p:pRg st="3" end="3"/>
                                            </p:txEl>
                                          </p:spTgt>
                                        </p:tgtEl>
                                      </p:cBhvr>
                                    </p:animEffect>
                                    <p:anim calcmode="lin" valueType="num">
                                      <p:cBhvr>
                                        <p:cTn id="3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4" end="4"/>
                                            </p:txEl>
                                          </p:spTgt>
                                        </p:tgtEl>
                                        <p:attrNameLst>
                                          <p:attrName>style.visibility</p:attrName>
                                        </p:attrNameLst>
                                      </p:cBhvr>
                                      <p:to>
                                        <p:strVal val="visible"/>
                                      </p:to>
                                    </p:set>
                                    <p:animEffect transition="in" filter="fade">
                                      <p:cBhvr>
                                        <p:cTn id="42" dur="1000"/>
                                        <p:tgtEl>
                                          <p:spTgt spid="4">
                                            <p:txEl>
                                              <p:pRg st="4" end="4"/>
                                            </p:txEl>
                                          </p:spTgt>
                                        </p:tgtEl>
                                      </p:cBhvr>
                                    </p:animEffect>
                                    <p:anim calcmode="lin" valueType="num">
                                      <p:cBhvr>
                                        <p:cTn id="43"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4">
                                            <p:txEl>
                                              <p:pRg st="5" end="5"/>
                                            </p:txEl>
                                          </p:spTgt>
                                        </p:tgtEl>
                                        <p:attrNameLst>
                                          <p:attrName>style.visibility</p:attrName>
                                        </p:attrNameLst>
                                      </p:cBhvr>
                                      <p:to>
                                        <p:strVal val="visible"/>
                                      </p:to>
                                    </p:set>
                                    <p:animEffect transition="in" filter="fade">
                                      <p:cBhvr>
                                        <p:cTn id="49" dur="1000"/>
                                        <p:tgtEl>
                                          <p:spTgt spid="4">
                                            <p:txEl>
                                              <p:pRg st="5" end="5"/>
                                            </p:txEl>
                                          </p:spTgt>
                                        </p:tgtEl>
                                      </p:cBhvr>
                                    </p:animEffect>
                                    <p:anim calcmode="lin" valueType="num">
                                      <p:cBhvr>
                                        <p:cTn id="50"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5" end="5"/>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4">
                                            <p:txEl>
                                              <p:pRg st="6" end="6"/>
                                            </p:txEl>
                                          </p:spTgt>
                                        </p:tgtEl>
                                        <p:attrNameLst>
                                          <p:attrName>style.visibility</p:attrName>
                                        </p:attrNameLst>
                                      </p:cBhvr>
                                      <p:to>
                                        <p:strVal val="visible"/>
                                      </p:to>
                                    </p:set>
                                    <p:animEffect transition="in" filter="fade">
                                      <p:cBhvr>
                                        <p:cTn id="54" dur="1000"/>
                                        <p:tgtEl>
                                          <p:spTgt spid="4">
                                            <p:txEl>
                                              <p:pRg st="6" end="6"/>
                                            </p:txEl>
                                          </p:spTgt>
                                        </p:tgtEl>
                                      </p:cBhvr>
                                    </p:animEffect>
                                    <p:anim calcmode="lin" valueType="num">
                                      <p:cBhvr>
                                        <p:cTn id="55"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4">
                                            <p:txEl>
                                              <p:pRg st="7" end="7"/>
                                            </p:txEl>
                                          </p:spTgt>
                                        </p:tgtEl>
                                        <p:attrNameLst>
                                          <p:attrName>style.visibility</p:attrName>
                                        </p:attrNameLst>
                                      </p:cBhvr>
                                      <p:to>
                                        <p:strVal val="visible"/>
                                      </p:to>
                                    </p:set>
                                    <p:animEffect transition="in" filter="fade">
                                      <p:cBhvr>
                                        <p:cTn id="61" dur="1000"/>
                                        <p:tgtEl>
                                          <p:spTgt spid="4">
                                            <p:txEl>
                                              <p:pRg st="7" end="7"/>
                                            </p:txEl>
                                          </p:spTgt>
                                        </p:tgtEl>
                                      </p:cBhvr>
                                    </p:animEffect>
                                    <p:anim calcmode="lin" valueType="num">
                                      <p:cBhvr>
                                        <p:cTn id="62"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63"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23327017395294EAC9820EC62D11FAD" ma:contentTypeVersion="10" ma:contentTypeDescription="Create a new document." ma:contentTypeScope="" ma:versionID="441a63c30a9d591a3c8d1e63d68726fe">
  <xsd:schema xmlns:xsd="http://www.w3.org/2001/XMLSchema" xmlns:xs="http://www.w3.org/2001/XMLSchema" xmlns:p="http://schemas.microsoft.com/office/2006/metadata/properties" xmlns:ns2="95935cdb-713c-4690-91c6-ee7a66cc223e" xmlns:ns3="27d3837f-36cf-488a-a892-763d5f4e0d43" targetNamespace="http://schemas.microsoft.com/office/2006/metadata/properties" ma:root="true" ma:fieldsID="a317fbe0035b5341ba25210623f18529" ns2:_="" ns3:_="">
    <xsd:import namespace="95935cdb-713c-4690-91c6-ee7a66cc223e"/>
    <xsd:import namespace="27d3837f-36cf-488a-a892-763d5f4e0d4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935cdb-713c-4690-91c6-ee7a66cc22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122b5c5-3354-41d2-a342-8323065aed42"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7d3837f-36cf-488a-a892-763d5f4e0d43"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d79feff-3ec0-4505-a3dc-17ad24d901aa}" ma:internalName="TaxCatchAll" ma:showField="CatchAllData" ma:web="27d3837f-36cf-488a-a892-763d5f4e0d4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5935cdb-713c-4690-91c6-ee7a66cc223e">
      <Terms xmlns="http://schemas.microsoft.com/office/infopath/2007/PartnerControls"/>
    </lcf76f155ced4ddcb4097134ff3c332f>
    <TaxCatchAll xmlns="27d3837f-36cf-488a-a892-763d5f4e0d43" xsi:nil="true"/>
  </documentManagement>
</p:properties>
</file>

<file path=customXml/itemProps1.xml><?xml version="1.0" encoding="utf-8"?>
<ds:datastoreItem xmlns:ds="http://schemas.openxmlformats.org/officeDocument/2006/customXml" ds:itemID="{1FE38457-2A95-483B-830F-7A36143141D7}"/>
</file>

<file path=customXml/itemProps2.xml><?xml version="1.0" encoding="utf-8"?>
<ds:datastoreItem xmlns:ds="http://schemas.openxmlformats.org/officeDocument/2006/customXml" ds:itemID="{5D211D55-189A-4DBF-84AC-F503C8E47235}"/>
</file>

<file path=customXml/itemProps3.xml><?xml version="1.0" encoding="utf-8"?>
<ds:datastoreItem xmlns:ds="http://schemas.openxmlformats.org/officeDocument/2006/customXml" ds:itemID="{02DEDBDC-BF28-4E9F-91C5-2C1B42EC7D57}"/>
</file>

<file path=docProps/app.xml><?xml version="1.0" encoding="utf-8"?>
<Properties xmlns="http://schemas.openxmlformats.org/officeDocument/2006/extended-properties" xmlns:vt="http://schemas.openxmlformats.org/officeDocument/2006/docPropsVTypes">
  <TotalTime>37</TotalTime>
  <Words>3437</Words>
  <Application>Microsoft Macintosh PowerPoint</Application>
  <PresentationFormat>Widescreen</PresentationFormat>
  <Paragraphs>171</Paragraphs>
  <Slides>23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-webkit-standard</vt:lpstr>
      <vt:lpstr>Aptos</vt:lpstr>
      <vt:lpstr>Aptos Display</vt:lpstr>
      <vt:lpstr>Arial</vt:lpstr>
      <vt:lpstr>Calibri</vt:lpstr>
      <vt:lpstr>Helvetica Neue</vt:lpstr>
      <vt:lpstr>Symbol</vt:lpstr>
      <vt:lpstr>Office Theme</vt:lpstr>
      <vt:lpstr>PowerPoint Presentation</vt:lpstr>
      <vt:lpstr>   SEVENOAKS DISTRICT COUNCIL LOCAL PLAN, REGULATION 19 </vt:lpstr>
      <vt:lpstr>PowerPoint Presentation</vt:lpstr>
      <vt:lpstr>Sites in the Local Plan that impact Halstead </vt:lpstr>
      <vt:lpstr>Allocation across district</vt:lpstr>
      <vt:lpstr> Evidence and Reasoning </vt:lpstr>
      <vt:lpstr> Development Strategy - Policy DS  </vt:lpstr>
      <vt:lpstr>PowerPoint Presentation</vt:lpstr>
      <vt:lpstr> A Balanced Strategy for Growth - Policy ST1  </vt:lpstr>
      <vt:lpstr> Green Belt Methodology: NPPF and Policy NE </vt:lpstr>
      <vt:lpstr>Green Belt Methodology: NPPF and Policy NE</vt:lpstr>
      <vt:lpstr> </vt:lpstr>
      <vt:lpstr> Housing - Policy H3 housing in rural areas </vt:lpstr>
      <vt:lpstr> Health and Wellbeing Policy HW </vt:lpstr>
      <vt:lpstr>PowerPoint Presentation</vt:lpstr>
      <vt:lpstr> The Natural Environment NE </vt:lpstr>
      <vt:lpstr> Infrastructure and Community Policy IN </vt:lpstr>
      <vt:lpstr>PowerPoint Presentation</vt:lpstr>
      <vt:lpstr> Transport T  </vt:lpstr>
      <vt:lpstr> Has the Plan been Positively Prepared?  Additional inaccuracies in the Plan </vt:lpstr>
      <vt:lpstr>Filling in the Reg 19 Form</vt:lpstr>
      <vt:lpstr>PowerPoint Presentation</vt:lpstr>
      <vt:lpstr>Completing the on-line form/ advice from Harry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Office Administrator</dc:creator>
  <cp:lastModifiedBy>Cally Couchman</cp:lastModifiedBy>
  <cp:revision>3</cp:revision>
  <dcterms:created xsi:type="dcterms:W3CDTF">2026-09-01T12:21:48Z</dcterms:created>
  <dcterms:modified xsi:type="dcterms:W3CDTF">2026-09-02T16:06:04Z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0x010100D23327017395294EAC9820EC62D11FAD</vt:lpwstr>
  </property>
</Properties>
</file>