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3" r:id="rId3"/>
    <p:sldId id="276" r:id="rId4"/>
    <p:sldId id="279" r:id="rId5"/>
    <p:sldId id="280" r:id="rId6"/>
    <p:sldId id="278" r:id="rId7"/>
    <p:sldId id="258" r:id="rId8"/>
    <p:sldId id="281" r:id="rId9"/>
    <p:sldId id="261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p3lzKti5HXJI7ctpBcRzIdNJs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3B4F3A6F-F47F-9B0A-E9D4-2C69B7EA3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>
            <a:extLst>
              <a:ext uri="{FF2B5EF4-FFF2-40B4-BE49-F238E27FC236}">
                <a16:creationId xmlns:a16="http://schemas.microsoft.com/office/drawing/2014/main" id="{C9E7805C-20E6-B51E-0075-DC3717D6E0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5:notes">
            <a:extLst>
              <a:ext uri="{FF2B5EF4-FFF2-40B4-BE49-F238E27FC236}">
                <a16:creationId xmlns:a16="http://schemas.microsoft.com/office/drawing/2014/main" id="{BC381914-B652-AE71-63EB-C85D9B541A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5923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929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7061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ffa41a90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gcffa41a90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779A513A-DD50-4928-43EF-D1F803F57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ffa41a90c_0_100:notes">
            <a:extLst>
              <a:ext uri="{FF2B5EF4-FFF2-40B4-BE49-F238E27FC236}">
                <a16:creationId xmlns:a16="http://schemas.microsoft.com/office/drawing/2014/main" id="{E5DCBDFC-F1DC-D299-E54A-94BBCC371D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gcffa41a90c_0_100:notes">
            <a:extLst>
              <a:ext uri="{FF2B5EF4-FFF2-40B4-BE49-F238E27FC236}">
                <a16:creationId xmlns:a16="http://schemas.microsoft.com/office/drawing/2014/main" id="{DA59E931-FB6B-8C22-A7C0-5D78877CDE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5594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0109c4517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g20109c4517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21943" y="6173787"/>
            <a:ext cx="10591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Homeshare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Helps Tackle Loneliness, Improves Health &amp; Social Impact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Webinar: Tuesday July 11</a:t>
            </a:r>
            <a:r>
              <a:rPr kumimoji="0" lang="en-GB" sz="2400" b="1" i="0" u="none" strike="noStrike" kern="0" cap="none" spc="0" normalizeH="0" baseline="3000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2023 10am – 11.30am</a:t>
            </a:r>
          </a:p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838199" y="6356350"/>
            <a:ext cx="97524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Homeshare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Helps Tackle Loneliness, Improves Health &amp; Social Impact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Webinar: Tuesday July 11</a:t>
            </a:r>
            <a:r>
              <a:rPr kumimoji="0" lang="en-GB" sz="2400" b="1" i="0" u="none" strike="noStrike" kern="0" cap="none" spc="0" normalizeH="0" baseline="3000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2023 10am – 11.30am</a:t>
            </a:r>
          </a:p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2cuo5v5uI3g?feature=oembed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4"/>
          <p:cNvPicPr preferRelativeResize="0"/>
          <p:nvPr/>
        </p:nvPicPr>
        <p:blipFill rotWithShape="1">
          <a:blip r:embed="rId3">
            <a:alphaModFix amt="83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 txBox="1"/>
          <p:nvPr/>
        </p:nvSpPr>
        <p:spPr>
          <a:xfrm>
            <a:off x="0" y="3791900"/>
            <a:ext cx="12192000" cy="18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6000" b="1" dirty="0">
                <a:solidFill>
                  <a:srgbClr val="1F386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Supporting independent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6000" b="1" dirty="0">
                <a:solidFill>
                  <a:srgbClr val="1F386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living through </a:t>
            </a:r>
            <a:r>
              <a:rPr lang="en-GB" sz="6000" b="1" dirty="0" err="1">
                <a:solidFill>
                  <a:srgbClr val="1F386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Homeshare</a:t>
            </a:r>
            <a:endParaRPr sz="6000" b="1" i="0" u="none" strike="noStrike" cap="none" dirty="0">
              <a:solidFill>
                <a:srgbClr val="1F386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715" y="188016"/>
            <a:ext cx="3085081" cy="1183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4AEDC5-5EB9-BF08-AC3A-BD09282FB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060" y="188016"/>
            <a:ext cx="3705225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99B5E6E4-9853-B478-DDAD-9B93B65DF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5">
            <a:extLst>
              <a:ext uri="{FF2B5EF4-FFF2-40B4-BE49-F238E27FC236}">
                <a16:creationId xmlns:a16="http://schemas.microsoft.com/office/drawing/2014/main" id="{5C8F57AE-8FD2-195B-D149-4C92AC0ED8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0833" r="87383" b="84930"/>
          <a:stretch/>
        </p:blipFill>
        <p:spPr>
          <a:xfrm>
            <a:off x="-580" y="0"/>
            <a:ext cx="12196763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5">
            <a:extLst>
              <a:ext uri="{FF2B5EF4-FFF2-40B4-BE49-F238E27FC236}">
                <a16:creationId xmlns:a16="http://schemas.microsoft.com/office/drawing/2014/main" id="{5539269C-9228-AE22-6986-89DD2C45A595}"/>
              </a:ext>
            </a:extLst>
          </p:cNvPr>
          <p:cNvSpPr txBox="1"/>
          <p:nvPr/>
        </p:nvSpPr>
        <p:spPr>
          <a:xfrm>
            <a:off x="191691" y="50062"/>
            <a:ext cx="117915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Hear From </a:t>
            </a:r>
            <a:r>
              <a:rPr lang="en-GB" sz="4400" b="1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Homesharers</a:t>
            </a:r>
            <a:endParaRPr sz="4400" b="1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5">
            <a:extLst>
              <a:ext uri="{FF2B5EF4-FFF2-40B4-BE49-F238E27FC236}">
                <a16:creationId xmlns:a16="http://schemas.microsoft.com/office/drawing/2014/main" id="{50B9217F-2F04-8AC3-855A-A09122B1468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08524" y="6061916"/>
            <a:ext cx="1930502" cy="714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Introduction to Two Generations, Feb 2024">
            <a:hlinkClick r:id="" action="ppaction://media"/>
            <a:extLst>
              <a:ext uri="{FF2B5EF4-FFF2-40B4-BE49-F238E27FC236}">
                <a16:creationId xmlns:a16="http://schemas.microsoft.com/office/drawing/2014/main" id="{9B3E0852-B59F-1A65-D601-EF12E6822C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504336" y="1370856"/>
            <a:ext cx="8935116" cy="504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5"/>
          <p:cNvPicPr preferRelativeResize="0"/>
          <p:nvPr/>
        </p:nvPicPr>
        <p:blipFill rotWithShape="1">
          <a:blip r:embed="rId3">
            <a:alphaModFix/>
          </a:blip>
          <a:srcRect t="10833" r="87383" b="84930"/>
          <a:stretch/>
        </p:blipFill>
        <p:spPr>
          <a:xfrm>
            <a:off x="-580" y="0"/>
            <a:ext cx="12196763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5"/>
          <p:cNvSpPr txBox="1"/>
          <p:nvPr/>
        </p:nvSpPr>
        <p:spPr>
          <a:xfrm>
            <a:off x="191691" y="50062"/>
            <a:ext cx="117915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 Social Enterprise, since 2019</a:t>
            </a:r>
            <a:endParaRPr sz="4400" b="1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413076" y="770656"/>
            <a:ext cx="5887200" cy="214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700" b="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</a:pPr>
            <a:r>
              <a:rPr lang="en-GB" sz="22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endParaRPr lang="en-GB" sz="2200" b="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 algn="just">
              <a:buSzPts val="2200"/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Sam Brandman – co-founder, CEO</a:t>
            </a:r>
          </a:p>
          <a:p>
            <a:pPr marL="342900" indent="-342900" algn="just">
              <a:buSzPts val="2200"/>
              <a:buFont typeface="Wingdings" panose="05000000000000000000" pitchFamily="2" charset="2"/>
              <a:buChar char="Ø"/>
            </a:pPr>
            <a:r>
              <a:rPr lang="en-GB" sz="2200" b="0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Natasha </a:t>
            </a:r>
            <a:r>
              <a:rPr lang="en-GB" sz="2200" b="0" i="0" u="none" strike="noStrike" cap="none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Langelben</a:t>
            </a:r>
            <a:r>
              <a:rPr lang="en-GB" sz="2200" b="0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– co-founder, COO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Lisa </a:t>
            </a:r>
            <a:r>
              <a:rPr lang="en-GB" sz="2200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Goldsobel</a:t>
            </a:r>
            <a:r>
              <a:rPr lang="en-GB" sz="22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– Director of Services</a:t>
            </a:r>
          </a:p>
          <a:p>
            <a:pPr marL="342900" indent="-342900" algn="just">
              <a:buSzPts val="2200"/>
              <a:buFont typeface="Wingdings" panose="05000000000000000000" pitchFamily="2" charset="2"/>
              <a:buChar char="Ø"/>
            </a:pPr>
            <a:r>
              <a:rPr lang="en-GB" sz="2200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16 staff inc. volunteers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</a:pPr>
            <a:endParaRPr lang="en-GB" sz="2200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8524" y="6061916"/>
            <a:ext cx="1930502" cy="7145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4;p5">
            <a:extLst>
              <a:ext uri="{FF2B5EF4-FFF2-40B4-BE49-F238E27FC236}">
                <a16:creationId xmlns:a16="http://schemas.microsoft.com/office/drawing/2014/main" id="{5B8E492E-C140-5C76-D3AB-470B9CCBAFF6}"/>
              </a:ext>
            </a:extLst>
          </p:cNvPr>
          <p:cNvSpPr txBox="1"/>
          <p:nvPr/>
        </p:nvSpPr>
        <p:spPr>
          <a:xfrm>
            <a:off x="5510906" y="582476"/>
            <a:ext cx="6268018" cy="1740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</a:pPr>
            <a:endParaRPr sz="2100" b="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National Service</a:t>
            </a:r>
            <a:endParaRPr lang="en-GB" sz="220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Ø"/>
            </a:pPr>
            <a:r>
              <a:rPr lang="en-GB" sz="2200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Nesta award-winning matching platform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70+ </a:t>
            </a:r>
            <a:r>
              <a:rPr lang="en-GB" sz="2200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homeshares</a:t>
            </a:r>
            <a:r>
              <a:rPr lang="en-GB" sz="22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to date, “Perth to Plymouth”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Ø"/>
            </a:pPr>
            <a:r>
              <a:rPr lang="en-GB" sz="2200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Public and 3</a:t>
            </a:r>
            <a:r>
              <a:rPr lang="en-GB" sz="2200" i="0" u="none" strike="noStrike" cap="none" baseline="300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GB" sz="2200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sector partners, Homes For Ukraine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Available, accessible, beneficial, successful</a:t>
            </a:r>
            <a:endParaRPr lang="en-GB" sz="220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Google Shape;133;p7">
            <a:extLst>
              <a:ext uri="{FF2B5EF4-FFF2-40B4-BE49-F238E27FC236}">
                <a16:creationId xmlns:a16="http://schemas.microsoft.com/office/drawing/2014/main" id="{F0502170-946B-0EAD-AA7D-AE0D4984D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612582"/>
              </p:ext>
            </p:extLst>
          </p:nvPr>
        </p:nvGraphicFramePr>
        <p:xfrm>
          <a:off x="413076" y="2989059"/>
          <a:ext cx="9795448" cy="330046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560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4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1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 dirty="0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Challenge</a:t>
                      </a:r>
                      <a:endParaRPr sz="280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 dirty="0" err="1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Homeshare</a:t>
                      </a:r>
                      <a:r>
                        <a:rPr lang="en-GB" sz="2800" b="1" u="none" strike="noStrike" cap="none" dirty="0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Aim</a:t>
                      </a:r>
                      <a:endParaRPr sz="2800" b="1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5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Loneliness Epidemic</a:t>
                      </a:r>
                      <a:endParaRPr sz="2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5481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Reduce loneliness through meaningful relationships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5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 &amp; Social Care Funding Cuts </a:t>
                      </a:r>
                      <a:endParaRPr sz="2400" b="1" u="none" strike="noStrike" cap="none" dirty="0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5481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Keep Householders living independently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1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Unaffordable rent</a:t>
                      </a:r>
                      <a:endParaRPr sz="2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5481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 an affordable home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14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 system under pressure</a:t>
                      </a:r>
                      <a:endParaRPr sz="2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54813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 Carers</a:t>
                      </a:r>
                      <a:endParaRPr sz="2400" u="none" strike="noStrike" cap="none" dirty="0">
                        <a:solidFill>
                          <a:srgbClr val="54813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7589" y="1201624"/>
            <a:ext cx="5586673" cy="520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5"/>
          <p:cNvPicPr preferRelativeResize="0"/>
          <p:nvPr/>
        </p:nvPicPr>
        <p:blipFill rotWithShape="1">
          <a:blip r:embed="rId4">
            <a:alphaModFix/>
          </a:blip>
          <a:srcRect t="10833" r="87383" b="84930"/>
          <a:stretch/>
        </p:blipFill>
        <p:spPr>
          <a:xfrm>
            <a:off x="-580" y="0"/>
            <a:ext cx="12196763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5"/>
          <p:cNvSpPr txBox="1"/>
          <p:nvPr/>
        </p:nvSpPr>
        <p:spPr>
          <a:xfrm>
            <a:off x="191690" y="50062"/>
            <a:ext cx="128016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4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Inter-generational Relationships</a:t>
            </a:r>
            <a:endParaRPr sz="4400" b="1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388300" y="1409700"/>
            <a:ext cx="5887200" cy="49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6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Householder + </a:t>
            </a:r>
            <a:r>
              <a:rPr lang="en-GB" sz="2600" b="1" i="0" u="none" strike="noStrike" cap="none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Homesharer</a:t>
            </a:r>
            <a:r>
              <a:rPr lang="en-GB" sz="26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en-GB" sz="2600" b="1" i="0" u="none" strike="noStrike" cap="none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Homeshare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700" b="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Householder</a:t>
            </a:r>
            <a:br>
              <a:rPr lang="en-GB" sz="2200" b="0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200" b="0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Typically an older person with a spare room, who may feel lonely or isolated, looking for companionship and practical support in order to remain in their home.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100" b="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Homesharer</a:t>
            </a:r>
            <a:br>
              <a:rPr lang="en-GB" sz="22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200" b="0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Typically a younger person (e.g. mature student, care workers) who lives with the Householder, providing company, help around the house and offering the peace of mind and reassurance of an overnight presence.</a:t>
            </a:r>
            <a:endParaRPr sz="2200" b="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 txBox="1"/>
          <p:nvPr/>
        </p:nvSpPr>
        <p:spPr>
          <a:xfrm>
            <a:off x="7915663" y="3399769"/>
            <a:ext cx="1930500" cy="1015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Possible help offered through Homesharing</a:t>
            </a:r>
            <a:endParaRPr sz="2000" b="0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08524" y="6061916"/>
            <a:ext cx="1930502" cy="714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05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5"/>
          <p:cNvPicPr preferRelativeResize="0"/>
          <p:nvPr/>
        </p:nvPicPr>
        <p:blipFill rotWithShape="1">
          <a:blip r:embed="rId3">
            <a:alphaModFix/>
          </a:blip>
          <a:srcRect t="10833" r="87383" b="84930"/>
          <a:stretch/>
        </p:blipFill>
        <p:spPr>
          <a:xfrm>
            <a:off x="-580" y="0"/>
            <a:ext cx="12196763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5"/>
          <p:cNvSpPr txBox="1"/>
          <p:nvPr/>
        </p:nvSpPr>
        <p:spPr>
          <a:xfrm>
            <a:off x="191690" y="50062"/>
            <a:ext cx="128016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4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Matching </a:t>
            </a:r>
            <a:r>
              <a:rPr lang="en-GB" sz="4400" b="1" i="0" u="none" strike="noStrike" cap="none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Homesharers</a:t>
            </a:r>
            <a:endParaRPr sz="4400" b="1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8524" y="6061916"/>
            <a:ext cx="1930502" cy="714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B7CC60-AA94-B4C8-20BF-725BD59C7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860" y="964462"/>
            <a:ext cx="8579664" cy="582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2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9"/>
          <p:cNvPicPr preferRelativeResize="0"/>
          <p:nvPr/>
        </p:nvPicPr>
        <p:blipFill rotWithShape="1">
          <a:blip r:embed="rId3">
            <a:alphaModFix/>
          </a:blip>
          <a:srcRect t="10833" r="87383" b="84930"/>
          <a:stretch/>
        </p:blipFill>
        <p:spPr>
          <a:xfrm>
            <a:off x="-580" y="0"/>
            <a:ext cx="1219676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6663" y="6287021"/>
            <a:ext cx="1322364" cy="48947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9"/>
          <p:cNvSpPr txBox="1"/>
          <p:nvPr/>
        </p:nvSpPr>
        <p:spPr>
          <a:xfrm>
            <a:off x="191691" y="50062"/>
            <a:ext cx="907494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Successful Safeguarding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9"/>
          <p:cNvSpPr txBox="1"/>
          <p:nvPr/>
        </p:nvSpPr>
        <p:spPr>
          <a:xfrm>
            <a:off x="191691" y="1300949"/>
            <a:ext cx="11395472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5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Safeguarding of our Householders is our priority.</a:t>
            </a:r>
            <a:endParaRPr sz="2500" b="1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5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We have a stringent vetting process of our sharers.</a:t>
            </a:r>
            <a:endParaRPr sz="2500" b="1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000" b="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800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0"/>
              <a:buFont typeface="Arial"/>
              <a:buAutoNum type="arabicPeriod"/>
            </a:pPr>
            <a:r>
              <a:rPr lang="en-GB" sz="2500" b="0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Sharers complete detailed and thorough application forms</a:t>
            </a:r>
            <a:endParaRPr sz="2500" b="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800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0"/>
              <a:buFont typeface="Arial"/>
              <a:buAutoNum type="arabicPeriod"/>
            </a:pPr>
            <a:r>
              <a:rPr lang="en-GB" sz="2500" b="0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Sharers are interviewed via phone and video</a:t>
            </a:r>
            <a:endParaRPr sz="2500" b="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800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0"/>
              <a:buFont typeface="Arial"/>
              <a:buAutoNum type="arabicPeriod"/>
            </a:pPr>
            <a:r>
              <a:rPr lang="en-GB" sz="2500" b="0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All sharers will have an Enhanced DBS (Police check)</a:t>
            </a:r>
            <a:endParaRPr sz="2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0"/>
              <a:buFont typeface="Arial"/>
              <a:buAutoNum type="arabicPeriod"/>
            </a:pPr>
            <a:r>
              <a:rPr lang="en-GB" sz="2500" b="0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References are obtained</a:t>
            </a:r>
            <a:endParaRPr sz="2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0"/>
              <a:buFont typeface="Arial"/>
              <a:buAutoNum type="arabicPeriod"/>
            </a:pPr>
            <a:r>
              <a:rPr lang="en-GB" sz="2500" b="0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Householders and their families have several opportunities to meet sharers before the </a:t>
            </a:r>
            <a:r>
              <a:rPr lang="en-GB" sz="2500" b="0" i="0" u="none" strike="noStrike" cap="none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Homeshare</a:t>
            </a:r>
            <a:r>
              <a:rPr lang="en-GB" sz="2500" b="0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begins - often including a trial weekend stay</a:t>
            </a:r>
            <a:endParaRPr sz="2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500" b="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5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We remain a constant point of contact and support throughout the </a:t>
            </a:r>
            <a:r>
              <a:rPr lang="en-GB" sz="2500" b="1" i="0" u="none" strike="noStrike" cap="none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Homeshare</a:t>
            </a:r>
            <a:r>
              <a:rPr lang="en-GB" sz="25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25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5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for both the Householder and </a:t>
            </a:r>
            <a:r>
              <a:rPr lang="en-GB" sz="2500" b="1" i="0" u="none" strike="noStrike" cap="none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Homesharer</a:t>
            </a:r>
            <a:r>
              <a:rPr lang="en-GB" sz="25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cffa41a90c_0_100"/>
          <p:cNvPicPr preferRelativeResize="0"/>
          <p:nvPr/>
        </p:nvPicPr>
        <p:blipFill rotWithShape="1">
          <a:blip r:embed="rId3">
            <a:alphaModFix/>
          </a:blip>
          <a:srcRect t="10833" r="87382" b="84928"/>
          <a:stretch/>
        </p:blipFill>
        <p:spPr>
          <a:xfrm>
            <a:off x="-575" y="0"/>
            <a:ext cx="12196750" cy="82212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cffa41a90c_0_100"/>
          <p:cNvSpPr txBox="1"/>
          <p:nvPr/>
        </p:nvSpPr>
        <p:spPr>
          <a:xfrm>
            <a:off x="-575" y="-5942"/>
            <a:ext cx="12056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3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GB" sz="43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artners</a:t>
            </a:r>
            <a:endParaRPr sz="4300" b="1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gcffa41a90c_0_100" descr="Two generations ho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4099" y="5882411"/>
            <a:ext cx="1672592" cy="82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cffa41a90c_0_1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8021" y="4045162"/>
            <a:ext cx="2990850" cy="117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cffa41a90c_0_1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7369" y="1009870"/>
            <a:ext cx="299085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cffa41a90c_0_1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6210" y="2769556"/>
            <a:ext cx="4015075" cy="9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cffa41a90c_0_10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73902" y="956106"/>
            <a:ext cx="2407185" cy="1054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cffa41a90c_0_10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51406" y="3882381"/>
            <a:ext cx="2238375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cffa41a90c_0_10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32869" y="2569687"/>
            <a:ext cx="2238375" cy="124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cffa41a90c_0_10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74003" y="1186187"/>
            <a:ext cx="3048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cffa41a90c_0_10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589781" y="4054070"/>
            <a:ext cx="2382775" cy="11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cffa41a90c_0_10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984221" y="4288064"/>
            <a:ext cx="250507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cffa41a90c_0_10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83317" y="2437867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785F3E-7664-D8F6-851C-2FD29EA21E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92043" y="5650167"/>
            <a:ext cx="3366239" cy="933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1B54AB-1551-6ACA-8ED9-53ACE611192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61271" y="2489930"/>
            <a:ext cx="2228850" cy="1133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B68335-6394-A7FD-685B-2B2D40F04C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4519" y="5269112"/>
            <a:ext cx="2447925" cy="1314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1179D8-D593-573D-5ECE-DA97BE07FDD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27831" y="1009870"/>
            <a:ext cx="1489449" cy="1475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AD51AA-EDF5-6DCF-03B7-699EC4CB375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82409" y="5723267"/>
            <a:ext cx="1147729" cy="9181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D644347A-A96C-5BEA-A8FB-D1F49692A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cffa41a90c_0_100">
            <a:extLst>
              <a:ext uri="{FF2B5EF4-FFF2-40B4-BE49-F238E27FC236}">
                <a16:creationId xmlns:a16="http://schemas.microsoft.com/office/drawing/2014/main" id="{FC221143-17AA-A538-FAF9-77AA512AFE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0833" r="87382" b="84928"/>
          <a:stretch/>
        </p:blipFill>
        <p:spPr>
          <a:xfrm>
            <a:off x="-575" y="0"/>
            <a:ext cx="12196750" cy="82212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cffa41a90c_0_100">
            <a:extLst>
              <a:ext uri="{FF2B5EF4-FFF2-40B4-BE49-F238E27FC236}">
                <a16:creationId xmlns:a16="http://schemas.microsoft.com/office/drawing/2014/main" id="{A3721B7F-51C8-57B3-0882-AA7672033D55}"/>
              </a:ext>
            </a:extLst>
          </p:cNvPr>
          <p:cNvSpPr txBox="1"/>
          <p:nvPr/>
        </p:nvSpPr>
        <p:spPr>
          <a:xfrm>
            <a:off x="-575" y="-5942"/>
            <a:ext cx="12056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3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Ambassadors</a:t>
            </a:r>
            <a:endParaRPr sz="4300" b="1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gcffa41a90c_0_100" descr="Two generations home">
            <a:extLst>
              <a:ext uri="{FF2B5EF4-FFF2-40B4-BE49-F238E27FC236}">
                <a16:creationId xmlns:a16="http://schemas.microsoft.com/office/drawing/2014/main" id="{65EEAEBD-ED2D-2668-9E41-F79F0F3A0AF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4099" y="5882411"/>
            <a:ext cx="1672592" cy="82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DE1D18-18AF-3320-4CEA-E6B7ABC72F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193" y="1060104"/>
            <a:ext cx="4030213" cy="5681300"/>
          </a:xfrm>
          <a:prstGeom prst="rect">
            <a:avLst/>
          </a:prstGeom>
        </p:spPr>
      </p:pic>
      <p:sp>
        <p:nvSpPr>
          <p:cNvPr id="9" name="Google Shape;139;p9">
            <a:extLst>
              <a:ext uri="{FF2B5EF4-FFF2-40B4-BE49-F238E27FC236}">
                <a16:creationId xmlns:a16="http://schemas.microsoft.com/office/drawing/2014/main" id="{AED3291C-4A19-213E-0F26-4EA48CEE219D}"/>
              </a:ext>
            </a:extLst>
          </p:cNvPr>
          <p:cNvSpPr txBox="1"/>
          <p:nvPr/>
        </p:nvSpPr>
        <p:spPr>
          <a:xfrm>
            <a:off x="4824853" y="1170535"/>
            <a:ext cx="7106592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5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New Ambassador Programme In 2024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500" b="1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2650"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0"/>
            </a:pPr>
            <a:endParaRPr lang="en-GB" sz="2000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3555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0"/>
              <a:buFont typeface="Wingdings" panose="05000000000000000000" pitchFamily="2" charset="2"/>
              <a:buChar char="Ø"/>
            </a:pPr>
            <a:r>
              <a:rPr lang="en-GB" sz="2500" b="0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High profile individuals</a:t>
            </a:r>
          </a:p>
          <a:p>
            <a:pPr marL="103555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0"/>
              <a:buFont typeface="Wingdings" panose="05000000000000000000" pitchFamily="2" charset="2"/>
              <a:buChar char="Ø"/>
            </a:pPr>
            <a:endParaRPr lang="en-GB" sz="2500" b="0" i="0" u="none" strike="noStrike" cap="none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3555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0"/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Personal experience e.g. family, friends</a:t>
            </a:r>
          </a:p>
          <a:p>
            <a:pPr marL="103555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0"/>
              <a:buFont typeface="Wingdings" panose="05000000000000000000" pitchFamily="2" charset="2"/>
              <a:buChar char="Ø"/>
            </a:pPr>
            <a:endParaRPr lang="en-GB" sz="2500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3555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0"/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Share </a:t>
            </a:r>
            <a:r>
              <a:rPr lang="en-GB" sz="2500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Homeshare</a:t>
            </a:r>
            <a:r>
              <a:rPr lang="en-GB" sz="25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stories with their audiences</a:t>
            </a:r>
          </a:p>
          <a:p>
            <a:pPr marL="103555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0"/>
              <a:buFont typeface="Wingdings" panose="05000000000000000000" pitchFamily="2" charset="2"/>
              <a:buChar char="Ø"/>
            </a:pPr>
            <a:endParaRPr lang="en-GB" sz="2500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3555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0"/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Promote partner causes</a:t>
            </a:r>
          </a:p>
          <a:p>
            <a:pPr marL="103555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0"/>
              <a:buFont typeface="Wingdings" panose="05000000000000000000" pitchFamily="2" charset="2"/>
              <a:buChar char="Ø"/>
            </a:pPr>
            <a:endParaRPr lang="en-GB" sz="2500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1478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9AFC61F-D3CC-4518-70A5-AD8B9CEE7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644" y="3665701"/>
            <a:ext cx="2633330" cy="2739676"/>
          </a:xfrm>
          <a:prstGeom prst="rect">
            <a:avLst/>
          </a:prstGeom>
        </p:spPr>
      </p:pic>
      <p:pic>
        <p:nvPicPr>
          <p:cNvPr id="166" name="Google Shape;166;g20109c45172_0_5"/>
          <p:cNvPicPr preferRelativeResize="0"/>
          <p:nvPr/>
        </p:nvPicPr>
        <p:blipFill rotWithShape="1">
          <a:blip r:embed="rId4">
            <a:alphaModFix/>
          </a:blip>
          <a:srcRect t="10833" r="87382" b="84929"/>
          <a:stretch/>
        </p:blipFill>
        <p:spPr>
          <a:xfrm>
            <a:off x="-580" y="0"/>
            <a:ext cx="12196763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0109c45172_0_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4020" y="5945501"/>
            <a:ext cx="2245002" cy="8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0109c45172_0_5"/>
          <p:cNvSpPr txBox="1"/>
          <p:nvPr/>
        </p:nvSpPr>
        <p:spPr>
          <a:xfrm>
            <a:off x="191691" y="50062"/>
            <a:ext cx="9075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Partners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88;p16">
            <a:extLst>
              <a:ext uri="{FF2B5EF4-FFF2-40B4-BE49-F238E27FC236}">
                <a16:creationId xmlns:a16="http://schemas.microsoft.com/office/drawing/2014/main" id="{A0CC12FD-2E24-E2A7-F4E2-FFF8926BE795}"/>
              </a:ext>
            </a:extLst>
          </p:cNvPr>
          <p:cNvSpPr txBox="1"/>
          <p:nvPr/>
        </p:nvSpPr>
        <p:spPr>
          <a:xfrm>
            <a:off x="80194" y="698990"/>
            <a:ext cx="6024539" cy="560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79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900"/>
            </a:pPr>
            <a:endParaRPr lang="en-GB" sz="2400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900"/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Public sector e.g. councils, ICBs, Unis</a:t>
            </a:r>
          </a:p>
          <a:p>
            <a:pPr marL="4508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900"/>
              <a:buFont typeface="Wingdings" panose="05000000000000000000" pitchFamily="2" charset="2"/>
              <a:buChar char="Ø"/>
            </a:pPr>
            <a:endParaRPr lang="en-GB" sz="2500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900"/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GB" sz="2500" baseline="300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GB" sz="25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sector </a:t>
            </a:r>
            <a:r>
              <a:rPr lang="en-GB" sz="2500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eg.</a:t>
            </a:r>
            <a:r>
              <a:rPr lang="en-GB" sz="25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Age UK, CWC</a:t>
            </a:r>
          </a:p>
          <a:p>
            <a:pPr marL="4508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900"/>
              <a:buFont typeface="Wingdings" panose="05000000000000000000" pitchFamily="2" charset="2"/>
              <a:buChar char="Ø"/>
            </a:pPr>
            <a:endParaRPr lang="en-GB" sz="2500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900"/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Private sector e.g. </a:t>
            </a:r>
            <a:r>
              <a:rPr lang="en-GB" sz="2500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Carents</a:t>
            </a:r>
            <a:r>
              <a:rPr lang="en-GB" sz="25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Room, Joy app</a:t>
            </a:r>
          </a:p>
          <a:p>
            <a:pPr marL="4508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900"/>
              <a:buFont typeface="Wingdings" panose="05000000000000000000" pitchFamily="2" charset="2"/>
              <a:buChar char="Ø"/>
            </a:pPr>
            <a:endParaRPr lang="en-GB" sz="2500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900"/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Partners signpost, Two Generations matches &amp; manages </a:t>
            </a:r>
            <a:r>
              <a:rPr lang="en-GB" sz="2500" dirty="0" err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Homeshares</a:t>
            </a:r>
            <a:endParaRPr lang="en-GB" sz="2500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900"/>
              <a:buFont typeface="Wingdings" panose="05000000000000000000" pitchFamily="2" charset="2"/>
              <a:buChar char="Ø"/>
            </a:pPr>
            <a:endParaRPr lang="en-GB" sz="2500" dirty="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085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900"/>
              <a:buFont typeface="Wingdings" panose="05000000000000000000" pitchFamily="2" charset="2"/>
              <a:buChar char="Ø"/>
            </a:pPr>
            <a:r>
              <a:rPr lang="en-GB" sz="25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Two Generations helps with</a:t>
            </a:r>
          </a:p>
          <a:p>
            <a:pPr marL="1079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900"/>
            </a:pPr>
            <a:r>
              <a:rPr lang="en-GB" sz="24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GB" sz="18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-advice &amp; information for your teams</a:t>
            </a:r>
          </a:p>
          <a:p>
            <a:pPr marL="1079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900"/>
            </a:pPr>
            <a:r>
              <a:rPr lang="en-GB" sz="18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               -weblinks, contact numbers</a:t>
            </a:r>
          </a:p>
          <a:p>
            <a:pPr marL="1079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900"/>
            </a:pPr>
            <a:r>
              <a:rPr lang="en-GB" sz="18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               -news, blogs, case studies, brochures</a:t>
            </a:r>
          </a:p>
          <a:p>
            <a:pPr marL="1079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900"/>
            </a:pPr>
            <a:r>
              <a:rPr lang="en-GB" sz="1800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	-support for your media &amp; events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0099D2-A613-BF7C-CA4E-F0EB443B5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0915" y="783673"/>
            <a:ext cx="2376631" cy="33678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9D9C8E-5744-BF05-3D9E-07CC3ECC4D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252804"/>
            <a:ext cx="2934211" cy="1708023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8FE94F4-00AC-A6D7-986D-C8F055D81E13}"/>
              </a:ext>
            </a:extLst>
          </p:cNvPr>
          <p:cNvSpPr txBox="1"/>
          <p:nvPr/>
        </p:nvSpPr>
        <p:spPr>
          <a:xfrm>
            <a:off x="5902021" y="6148090"/>
            <a:ext cx="6142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900"/>
            </a:pPr>
            <a:r>
              <a:rPr lang="en-GB" sz="2400" b="1" dirty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contact@twogenerations.co.uk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8A7CA91-718C-946F-5C92-67E8B4933F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9006" y="1088470"/>
            <a:ext cx="3465717" cy="25267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392</Words>
  <Application>Microsoft Office PowerPoint</Application>
  <PresentationFormat>Widescreen</PresentationFormat>
  <Paragraphs>76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</dc:creator>
  <cp:lastModifiedBy>Justin Dewhirst</cp:lastModifiedBy>
  <cp:revision>56</cp:revision>
  <dcterms:modified xsi:type="dcterms:W3CDTF">2024-05-08T09:02:09Z</dcterms:modified>
</cp:coreProperties>
</file>